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685" r:id="rId2"/>
  </p:sldMasterIdLst>
  <p:notesMasterIdLst>
    <p:notesMasterId r:id="rId24"/>
  </p:notesMasterIdLst>
  <p:handoutMasterIdLst>
    <p:handoutMasterId r:id="rId25"/>
  </p:handoutMasterIdLst>
  <p:sldIdLst>
    <p:sldId id="307" r:id="rId3"/>
    <p:sldId id="308" r:id="rId4"/>
    <p:sldId id="296" r:id="rId5"/>
    <p:sldId id="316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9" r:id="rId14"/>
    <p:sldId id="313" r:id="rId15"/>
    <p:sldId id="311" r:id="rId16"/>
    <p:sldId id="312" r:id="rId17"/>
    <p:sldId id="318" r:id="rId18"/>
    <p:sldId id="315" r:id="rId19"/>
    <p:sldId id="314" r:id="rId20"/>
    <p:sldId id="283" r:id="rId21"/>
    <p:sldId id="273" r:id="rId22"/>
    <p:sldId id="274" r:id="rId23"/>
  </p:sldIdLst>
  <p:sldSz cx="12192000" cy="7164388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B65C"/>
    <a:srgbClr val="35A435"/>
    <a:srgbClr val="002060"/>
    <a:srgbClr val="A7D7A7"/>
    <a:srgbClr val="7E7E7E"/>
    <a:srgbClr val="34436A"/>
    <a:srgbClr val="EDF7F8"/>
    <a:srgbClr val="333F50"/>
    <a:srgbClr val="8AABBE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 autoAdjust="0"/>
    <p:restoredTop sz="73822" autoAdjust="0"/>
  </p:normalViewPr>
  <p:slideViewPr>
    <p:cSldViewPr snapToGrid="0">
      <p:cViewPr varScale="1">
        <p:scale>
          <a:sx n="48" d="100"/>
          <a:sy n="48" d="100"/>
        </p:scale>
        <p:origin x="1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86822944542425"/>
          <c:y val="0.10870159016862098"/>
          <c:w val="0.6242635411091515"/>
          <c:h val="0.790297100480479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중지 원인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1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EFA-45A2-B2ED-B60B4839CE14}"/>
              </c:ext>
            </c:extLst>
          </c:dPt>
          <c:dPt>
            <c:idx val="1"/>
            <c:bubble3D val="0"/>
            <c:spPr>
              <a:solidFill>
                <a:schemeClr val="accent1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EFA-45A2-B2ED-B60B4839CE14}"/>
              </c:ext>
            </c:extLst>
          </c:dPt>
          <c:dPt>
            <c:idx val="2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EFA-45A2-B2ED-B60B4839CE14}"/>
              </c:ext>
            </c:extLst>
          </c:dPt>
          <c:dPt>
            <c:idx val="3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EFA-45A2-B2ED-B60B4839CE14}"/>
              </c:ext>
            </c:extLst>
          </c:dPt>
          <c:dPt>
            <c:idx val="4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EFA-45A2-B2ED-B60B4839CE14}"/>
              </c:ext>
            </c:extLst>
          </c:dPt>
          <c:dPt>
            <c:idx val="5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EFA-45A2-B2ED-B60B4839CE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불량중지</c:v>
                </c:pt>
                <c:pt idx="1">
                  <c:v>기타</c:v>
                </c:pt>
                <c:pt idx="2">
                  <c:v>지종교체</c:v>
                </c:pt>
                <c:pt idx="3">
                  <c:v>계획보수</c:v>
                </c:pt>
                <c:pt idx="4">
                  <c:v>공장청소</c:v>
                </c:pt>
                <c:pt idx="5">
                  <c:v>공전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0.434</c:v>
                </c:pt>
                <c:pt idx="1">
                  <c:v>0.106</c:v>
                </c:pt>
                <c:pt idx="2">
                  <c:v>4.7E-2</c:v>
                </c:pt>
                <c:pt idx="3">
                  <c:v>0.115</c:v>
                </c:pt>
                <c:pt idx="4" formatCode="0.00%">
                  <c:v>0.13100000000000001</c:v>
                </c:pt>
                <c:pt idx="5" formatCode="0.00%">
                  <c:v>0.16600000000000001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EFA-45A2-B2ED-B60B4839CE1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5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C2BF6-9190-483F-97DA-85D3EDC0FD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0903F-A115-42B9-8BE3-07120410F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95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39BDC-1554-4977-A075-FEE609F5965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3275" y="1143000"/>
            <a:ext cx="5251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B44CA-4949-45B1-A1BB-8B0F6447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75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제목 색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4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매출액</a:t>
            </a:r>
            <a:r>
              <a:rPr lang="en-US" altLang="ko-KR"/>
              <a:t>: </a:t>
            </a:r>
            <a:r>
              <a:rPr lang="ko-KR" altLang="en-US"/>
              <a:t>기회손실비용 주니까 그만큼 매출액 </a:t>
            </a:r>
            <a:r>
              <a:rPr lang="ko-KR" altLang="en-US" smtClean="0"/>
              <a:t>올라감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공정별 이거 말 바꿔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4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차이가 없는 계측기는 평균과 분산이 비슷해서 지절에 영향을 거의 안 미친다고 볼 수 있는데</a:t>
            </a:r>
            <a:r>
              <a:rPr lang="en-US" altLang="ko-KR"/>
              <a:t>,</a:t>
            </a:r>
          </a:p>
          <a:p>
            <a:r>
              <a:rPr lang="ko-KR" altLang="en-US"/>
              <a:t>차이가 있는 계측기는 지절에 영향을 줄 수 있으므로</a:t>
            </a:r>
            <a:r>
              <a:rPr lang="en-US" altLang="ko-KR"/>
              <a:t>, </a:t>
            </a:r>
            <a:r>
              <a:rPr lang="ko-KR" altLang="en-US"/>
              <a:t>정상 범위의 최적구간 설정을 통한 지절 발생 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차이</a:t>
            </a:r>
            <a:r>
              <a:rPr lang="en-US" altLang="ko-KR" smtClean="0"/>
              <a:t>X: </a:t>
            </a:r>
            <a:r>
              <a:rPr lang="ko-KR" altLang="en-US" smtClean="0"/>
              <a:t>이 계측기 경우에는 스펙의 </a:t>
            </a:r>
            <a:r>
              <a:rPr lang="ko-KR" altLang="en-US" smtClean="0"/>
              <a:t>값이 최소값이 </a:t>
            </a:r>
            <a:r>
              <a:rPr lang="en-US" altLang="ko-KR" smtClean="0"/>
              <a:t>0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07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중요도 차트 실금 다 버리고 중요도 값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0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How</a:t>
            </a:r>
            <a:r>
              <a:rPr lang="en-US" altLang="ko-KR" baseline="0"/>
              <a:t> to + </a:t>
            </a:r>
            <a:r>
              <a:rPr lang="ko-KR" altLang="en-US" baseline="0"/>
              <a:t>구체적 내용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모델 개발 말고 </a:t>
            </a:r>
            <a:endParaRPr lang="en-US" altLang="ko-KR"/>
          </a:p>
          <a:p>
            <a:r>
              <a:rPr lang="ko-KR" altLang="en-US"/>
              <a:t>실시간데이터 계속 수집해서 모델링 갱신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교체 예산수립</a:t>
            </a:r>
            <a:r>
              <a:rPr lang="en-US" altLang="ko-KR"/>
              <a:t>, </a:t>
            </a:r>
            <a:r>
              <a:rPr lang="ko-KR" altLang="en-US"/>
              <a:t>승인</a:t>
            </a:r>
            <a:r>
              <a:rPr lang="en-US" altLang="ko-KR"/>
              <a:t>, </a:t>
            </a:r>
            <a:r>
              <a:rPr lang="ko-KR" altLang="en-US"/>
              <a:t>교체대상 몇 개인데 얼마정도 드니까 그 투자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39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65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49-&gt;51</a:t>
            </a:r>
            <a:r>
              <a:rPr lang="ko-KR" altLang="en-US" smtClean="0"/>
              <a:t>로 올라가는거 빨간색으로 하는게 맞냐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3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873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 다시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6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오른쪽 다시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웅측 하단 페이지수</a:t>
            </a:r>
            <a:r>
              <a:rPr lang="en-US" altLang="ko-KR"/>
              <a:t>/</a:t>
            </a:r>
            <a:r>
              <a:rPr lang="ko-KR" altLang="en-US"/>
              <a:t>전체페이지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28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오른쪽 다시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46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우리 과제 범위는 여기다 설명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4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매출액</a:t>
            </a:r>
            <a:r>
              <a:rPr lang="en-US" altLang="ko-KR"/>
              <a:t>: </a:t>
            </a:r>
            <a:r>
              <a:rPr lang="ko-KR" altLang="en-US"/>
              <a:t>기회손실비용 주니까 그만큼 매출액 </a:t>
            </a:r>
            <a:r>
              <a:rPr lang="ko-KR" altLang="en-US" smtClean="0"/>
              <a:t>올라감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고장율</a:t>
            </a:r>
            <a:r>
              <a:rPr lang="en-US" altLang="ko-KR" smtClean="0"/>
              <a:t>(%) : </a:t>
            </a:r>
            <a:r>
              <a:rPr lang="ko-KR" altLang="en-US" smtClean="0"/>
              <a:t>뒤에는 퍼센트 빼기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컨차에 선 거서 공정 안정성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매출액</a:t>
            </a:r>
            <a:r>
              <a:rPr lang="en-US" altLang="ko-KR"/>
              <a:t>: </a:t>
            </a:r>
            <a:r>
              <a:rPr lang="ko-KR" altLang="en-US"/>
              <a:t>기회손실비용 주니까 그만큼 매출액 올라감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43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매출액</a:t>
            </a:r>
            <a:r>
              <a:rPr lang="en-US" altLang="ko-KR"/>
              <a:t>: </a:t>
            </a:r>
            <a:r>
              <a:rPr lang="ko-KR" altLang="en-US"/>
              <a:t>기회손실비용 주니까 그만큼 매출액 올라감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B44CA-4949-45B1-A1BB-8B0F6447BF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72506"/>
            <a:ext cx="9144000" cy="249426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2963"/>
            <a:ext cx="9144000" cy="172973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2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81437"/>
            <a:ext cx="2628900" cy="60714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1437"/>
            <a:ext cx="7734300" cy="60714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69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73163"/>
            <a:ext cx="9144000" cy="24939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62375"/>
            <a:ext cx="9144000" cy="17303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3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84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85938"/>
            <a:ext cx="10515600" cy="2979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794250"/>
            <a:ext cx="10515600" cy="15668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15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906588"/>
            <a:ext cx="5181600" cy="4546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906588"/>
            <a:ext cx="5181600" cy="4546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6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81000"/>
            <a:ext cx="10515600" cy="13858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755775"/>
            <a:ext cx="5157787" cy="860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616200"/>
            <a:ext cx="5157787" cy="38496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755775"/>
            <a:ext cx="5183188" cy="860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616200"/>
            <a:ext cx="5183188" cy="38496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76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42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77838"/>
            <a:ext cx="3932237" cy="16716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1031875"/>
            <a:ext cx="6172200" cy="5091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149475"/>
            <a:ext cx="3932237" cy="398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61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423400" y="6593890"/>
            <a:ext cx="2603500" cy="378410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59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77838"/>
            <a:ext cx="3932237" cy="16716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1031875"/>
            <a:ext cx="6172200" cy="50911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149475"/>
            <a:ext cx="3932237" cy="398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53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40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81000"/>
            <a:ext cx="2628900" cy="6072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81000"/>
            <a:ext cx="7734300" cy="6072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10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86123"/>
            <a:ext cx="10515600" cy="298018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94503"/>
            <a:ext cx="10515600" cy="15672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7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7187"/>
            <a:ext cx="5181600" cy="45457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07187"/>
            <a:ext cx="5181600" cy="45457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751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81438"/>
            <a:ext cx="10515600" cy="138478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756271"/>
            <a:ext cx="5157787" cy="8607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616992"/>
            <a:ext cx="5157787" cy="38492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56271"/>
            <a:ext cx="5183188" cy="8607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16992"/>
            <a:ext cx="5183188" cy="38492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6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3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4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77626"/>
            <a:ext cx="3932237" cy="16716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31540"/>
            <a:ext cx="6172200" cy="50913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49316"/>
            <a:ext cx="3932237" cy="39818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77626"/>
            <a:ext cx="3932237" cy="16716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31540"/>
            <a:ext cx="6172200" cy="509135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49316"/>
            <a:ext cx="3932237" cy="39818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1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81438"/>
            <a:ext cx="10515600" cy="1384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07187"/>
            <a:ext cx="10515600" cy="454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640327"/>
            <a:ext cx="2743200" cy="381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2022-11-17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40327"/>
            <a:ext cx="4114800" cy="381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슬라이드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&lt;#&gt;/16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640327"/>
            <a:ext cx="2743200" cy="381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6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10515600" cy="1385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906588"/>
            <a:ext cx="10515600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640513"/>
            <a:ext cx="27432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648-92E6-43EA-817C-DEBD1FCCB77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640513"/>
            <a:ext cx="41148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640513"/>
            <a:ext cx="27432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F2E78-6471-4D13-9792-035046D5F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B939EEC-61A8-1068-20C3-F794952B2998}"/>
              </a:ext>
            </a:extLst>
          </p:cNvPr>
          <p:cNvSpPr/>
          <p:nvPr/>
        </p:nvSpPr>
        <p:spPr>
          <a:xfrm>
            <a:off x="0" y="-17417"/>
            <a:ext cx="12192000" cy="457200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775779" y="1562725"/>
            <a:ext cx="86404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34436A"/>
                </a:solidFill>
                <a:latin typeface="+mj-ea"/>
              </a:rPr>
              <a:t>지절 발생 사전 예측모델 개발 및</a:t>
            </a:r>
          </a:p>
          <a:p>
            <a:pPr algn="ctr"/>
            <a:r>
              <a:rPr lang="ko-KR" altLang="en-US" sz="4400" b="1" dirty="0">
                <a:solidFill>
                  <a:srgbClr val="34436A"/>
                </a:solidFill>
                <a:latin typeface="+mj-ea"/>
              </a:rPr>
              <a:t>운전조건 최적화로 고장 </a:t>
            </a:r>
            <a:r>
              <a:rPr lang="en-US" altLang="ko-KR" sz="4400" b="1" dirty="0">
                <a:solidFill>
                  <a:srgbClr val="34436A"/>
                </a:solidFill>
                <a:latin typeface="+mj-ea"/>
              </a:rPr>
              <a:t>Zero</a:t>
            </a:r>
            <a:r>
              <a:rPr lang="ko-KR" altLang="en-US" sz="4400" b="1" dirty="0">
                <a:solidFill>
                  <a:srgbClr val="34436A"/>
                </a:solidFill>
                <a:latin typeface="+mj-ea"/>
              </a:rPr>
              <a:t>화</a:t>
            </a:r>
          </a:p>
        </p:txBody>
      </p:sp>
      <p:sp>
        <p:nvSpPr>
          <p:cNvPr id="5" name="Google Shape;56;p13">
            <a:extLst>
              <a:ext uri="{FF2B5EF4-FFF2-40B4-BE49-F238E27FC236}">
                <a16:creationId xmlns="" xmlns:a16="http://schemas.microsoft.com/office/drawing/2014/main" id="{8578B915-6E88-788B-787F-E848E78E368A}"/>
              </a:ext>
            </a:extLst>
          </p:cNvPr>
          <p:cNvSpPr txBox="1"/>
          <p:nvPr/>
        </p:nvSpPr>
        <p:spPr>
          <a:xfrm>
            <a:off x="5079055" y="4860950"/>
            <a:ext cx="1587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ko-KR" b="1" smtClean="0">
                <a:solidFill>
                  <a:srgbClr val="34436A"/>
                </a:solidFill>
                <a:latin typeface="+mn-ea"/>
              </a:rPr>
              <a:t>‘22.11.18</a:t>
            </a:r>
            <a:endParaRPr dirty="0">
              <a:solidFill>
                <a:srgbClr val="34436A"/>
              </a:solidFill>
              <a:latin typeface="+mn-ea"/>
            </a:endParaRPr>
          </a:p>
        </p:txBody>
      </p:sp>
      <p:sp>
        <p:nvSpPr>
          <p:cNvPr id="6" name="Google Shape;56;p13"/>
          <p:cNvSpPr txBox="1"/>
          <p:nvPr/>
        </p:nvSpPr>
        <p:spPr>
          <a:xfrm>
            <a:off x="2896562" y="5947235"/>
            <a:ext cx="5952886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ko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" altLang="en-US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 </a:t>
            </a:r>
            <a:r>
              <a:rPr lang="en-US" altLang="ko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" altLang="en-US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endParaRPr lang="en-US" altLang="ko" sz="2000" b="1" dirty="0">
              <a:solidFill>
                <a:srgbClr val="3443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" sz="1200" b="1" dirty="0">
              <a:solidFill>
                <a:srgbClr val="3443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" altLang="en-US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김현서</a:t>
            </a:r>
            <a:r>
              <a:rPr lang="en-US" altLang="ko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" altLang="en-US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김민준</a:t>
            </a:r>
            <a:r>
              <a:rPr lang="en-US" altLang="ko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" altLang="en-US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신형진</a:t>
            </a:r>
            <a:r>
              <a:rPr lang="en-US" altLang="ko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" altLang="en-US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이승엽</a:t>
            </a:r>
            <a:r>
              <a:rPr lang="en-US" altLang="ko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" altLang="en-US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정승재</a:t>
            </a:r>
            <a:r>
              <a:rPr lang="en-US" altLang="ko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" altLang="en-US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조원석</a:t>
            </a:r>
            <a:r>
              <a:rPr lang="en-US" altLang="ko" sz="2000" b="1" dirty="0">
                <a:solidFill>
                  <a:srgbClr val="3443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sz="2000" b="1" dirty="0">
              <a:solidFill>
                <a:srgbClr val="3443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90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" t="6327" r="1445" b="1731"/>
          <a:stretch/>
        </p:blipFill>
        <p:spPr>
          <a:xfrm>
            <a:off x="3318569" y="2665811"/>
            <a:ext cx="2647664" cy="1732473"/>
          </a:xfrm>
          <a:prstGeom prst="rect">
            <a:avLst/>
          </a:prstGeom>
        </p:spPr>
      </p:pic>
      <p:pic>
        <p:nvPicPr>
          <p:cNvPr id="37" name="Google Shape;148;p21"/>
          <p:cNvPicPr preferRelativeResize="0"/>
          <p:nvPr/>
        </p:nvPicPr>
        <p:blipFill rotWithShape="1">
          <a:blip r:embed="rId4">
            <a:alphaModFix/>
          </a:blip>
          <a:srcRect t="6365" r="1766" b="650"/>
          <a:stretch/>
        </p:blipFill>
        <p:spPr>
          <a:xfrm>
            <a:off x="578574" y="2656033"/>
            <a:ext cx="2611733" cy="176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1385" t="6107" r="1398"/>
          <a:stretch/>
        </p:blipFill>
        <p:spPr>
          <a:xfrm>
            <a:off x="566169" y="4955629"/>
            <a:ext cx="2623301" cy="1758329"/>
          </a:xfrm>
          <a:prstGeom prst="rect">
            <a:avLst/>
          </a:prstGeom>
        </p:spPr>
      </p:pic>
      <p:pic>
        <p:nvPicPr>
          <p:cNvPr id="38" name="Google Shape;151;p21"/>
          <p:cNvPicPr preferRelativeResize="0"/>
          <p:nvPr/>
        </p:nvPicPr>
        <p:blipFill rotWithShape="1">
          <a:blip r:embed="rId6">
            <a:alphaModFix/>
          </a:blip>
          <a:srcRect t="5634" b="-392"/>
          <a:stretch/>
        </p:blipFill>
        <p:spPr>
          <a:xfrm>
            <a:off x="3268826" y="4945356"/>
            <a:ext cx="2727997" cy="17525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모서리가 둥근 직사각형 1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분석결과 </a:t>
            </a:r>
            <a:r>
              <a:rPr lang="en-US" altLang="ko-KR" sz="2800" b="1"/>
              <a:t>: </a:t>
            </a:r>
            <a:r>
              <a:rPr lang="ko-KR" altLang="en-US" sz="2800" b="1"/>
              <a:t>계측기 작동 상태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Google Shape;71;p15"/>
          <p:cNvSpPr txBox="1"/>
          <p:nvPr/>
        </p:nvSpPr>
        <p:spPr>
          <a:xfrm>
            <a:off x="542642" y="1045514"/>
            <a:ext cx="12701719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"/>
            </a:pPr>
            <a:r>
              <a:rPr lang="ko-KR" altLang="en-US" b="1" dirty="0" err="1">
                <a:solidFill>
                  <a:srgbClr val="333F50"/>
                </a:solidFill>
                <a:latin typeface="+mn-ea"/>
              </a:rPr>
              <a:t>계측기별</a:t>
            </a:r>
            <a:r>
              <a:rPr lang="ko-KR" altLang="en-US" b="1" dirty="0">
                <a:solidFill>
                  <a:srgbClr val="333F50"/>
                </a:solidFill>
                <a:latin typeface="+mn-ea"/>
              </a:rPr>
              <a:t> 측정 데이터를 분석한 결과</a:t>
            </a:r>
            <a:r>
              <a:rPr lang="en-US" altLang="ko-KR" b="1" dirty="0">
                <a:solidFill>
                  <a:srgbClr val="333F50"/>
                </a:solidFill>
                <a:latin typeface="+mn-ea"/>
              </a:rPr>
              <a:t>,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규격 대비 비정상적으로 동작하는 계측기가 다수 존재하고 있으며</a:t>
            </a:r>
            <a:r>
              <a:rPr lang="en-US" altLang="ko-KR" b="1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b="1" dirty="0">
                <a:latin typeface="+mn-ea"/>
                <a:sym typeface="Wingdings 2" panose="05020102010507070707" pitchFamily="18" charset="2"/>
              </a:rPr>
              <a:t>   </a:t>
            </a:r>
            <a:r>
              <a:rPr lang="ko-KR" altLang="en-US" b="1" dirty="0">
                <a:latin typeface="+mn-ea"/>
                <a:sym typeface="Wingdings 2" panose="05020102010507070707" pitchFamily="18" charset="2"/>
              </a:rPr>
              <a:t>공정별로도 차이가 발생됨에 따라 계측기 교체 및 기준치 재설정 작업 필요</a:t>
            </a:r>
            <a:endParaRPr lang="en-US" altLang="ko-KR" b="1" dirty="0">
              <a:latin typeface="+mn-ea"/>
              <a:sym typeface="Wingdings 2" panose="05020102010507070707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ko-KR" sz="1400" b="1" dirty="0">
                <a:latin typeface="+mn-ea"/>
                <a:sym typeface="Wingdings 2" panose="05020102010507070707" pitchFamily="18" charset="2"/>
              </a:rPr>
              <a:t>   - </a:t>
            </a:r>
            <a:r>
              <a:rPr lang="ko-KR" altLang="en-US" sz="1400" b="1" dirty="0" err="1">
                <a:latin typeface="+mn-ea"/>
                <a:sym typeface="Wingdings 2" panose="05020102010507070707" pitchFamily="18" charset="2"/>
              </a:rPr>
              <a:t>기준값</a:t>
            </a:r>
            <a:r>
              <a:rPr lang="ko-KR" altLang="en-US" sz="1400" b="1" dirty="0">
                <a:latin typeface="+mn-ea"/>
                <a:sym typeface="Wingdings 2" panose="05020102010507070707" pitchFamily="18" charset="2"/>
              </a:rPr>
              <a:t> 재설정 필요</a:t>
            </a:r>
            <a:r>
              <a:rPr lang="en-US" altLang="ko-KR" sz="1400" b="1" dirty="0">
                <a:latin typeface="+mn-ea"/>
                <a:sym typeface="Wingdings 2" panose="05020102010507070707" pitchFamily="18" charset="2"/>
              </a:rPr>
              <a:t>(A) : </a:t>
            </a:r>
            <a:r>
              <a:rPr lang="ko-KR" altLang="en-US" sz="1400" b="1" dirty="0">
                <a:latin typeface="+mn-ea"/>
                <a:sym typeface="Wingdings 2" panose="05020102010507070707" pitchFamily="18" charset="2"/>
              </a:rPr>
              <a:t>규격 안에서 작은 크기의 변동을 보임</a:t>
            </a:r>
            <a:r>
              <a:rPr lang="en-US" altLang="ko-KR" sz="1400" b="1" dirty="0">
                <a:latin typeface="+mn-ea"/>
                <a:sym typeface="Wingdings 2" panose="05020102010507070707" pitchFamily="18" charset="2"/>
              </a:rPr>
              <a:t>, </a:t>
            </a:r>
            <a:r>
              <a:rPr lang="ko-KR" altLang="en-US" sz="1400" b="1" dirty="0" err="1">
                <a:latin typeface="+mn-ea"/>
                <a:sym typeface="Wingdings 2" panose="05020102010507070707" pitchFamily="18" charset="2"/>
              </a:rPr>
              <a:t>기준값</a:t>
            </a:r>
            <a:r>
              <a:rPr lang="ko-KR" altLang="en-US" sz="1400" b="1" dirty="0">
                <a:latin typeface="+mn-ea"/>
                <a:sym typeface="Wingdings 2" panose="05020102010507070707" pitchFamily="18" charset="2"/>
              </a:rPr>
              <a:t> 재설정 필요</a:t>
            </a:r>
            <a:r>
              <a:rPr lang="en-US" altLang="ko-KR" sz="1400" b="1" dirty="0">
                <a:latin typeface="+mn-ea"/>
                <a:sym typeface="Wingdings 2" panose="05020102010507070707" pitchFamily="18" charset="2"/>
              </a:rPr>
              <a:t>(B) : </a:t>
            </a:r>
            <a:r>
              <a:rPr lang="ko-KR" altLang="en-US" sz="1400" b="1" dirty="0">
                <a:latin typeface="+mn-ea"/>
                <a:sym typeface="Wingdings 2" panose="05020102010507070707" pitchFamily="18" charset="2"/>
              </a:rPr>
              <a:t>규격을 벗어난 변동을 보임</a:t>
            </a:r>
            <a:endParaRPr lang="ko-KR" altLang="en-US" sz="1400" b="1" dirty="0">
              <a:sym typeface="Wingdings 2" panose="05020102010507070707" pitchFamily="18" charset="2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42643" y="2240339"/>
            <a:ext cx="5457654" cy="4455973"/>
            <a:chOff x="1310327" y="2132318"/>
            <a:chExt cx="4951270" cy="3833642"/>
          </a:xfrm>
        </p:grpSpPr>
        <p:sp>
          <p:nvSpPr>
            <p:cNvPr id="49" name="직사각형 48"/>
            <p:cNvSpPr/>
            <p:nvPr/>
          </p:nvSpPr>
          <p:spPr>
            <a:xfrm>
              <a:off x="1310327" y="2149311"/>
              <a:ext cx="4951270" cy="381664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310327" y="2132318"/>
              <a:ext cx="4951270" cy="317750"/>
            </a:xfrm>
            <a:prstGeom prst="rect">
              <a:avLst/>
            </a:prstGeom>
            <a:solidFill>
              <a:srgbClr val="344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57" name="직선 연결선 56"/>
            <p:cNvCxnSpPr>
              <a:cxnSpLocks/>
              <a:stCxn id="50" idx="0"/>
              <a:endCxn id="49" idx="2"/>
            </p:cNvCxnSpPr>
            <p:nvPr/>
          </p:nvCxnSpPr>
          <p:spPr>
            <a:xfrm>
              <a:off x="3785962" y="2132318"/>
              <a:ext cx="0" cy="3833642"/>
            </a:xfrm>
            <a:prstGeom prst="line">
              <a:avLst/>
            </a:prstGeom>
            <a:ln w="2222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6263248" y="2230423"/>
            <a:ext cx="5466327" cy="4448242"/>
            <a:chOff x="6362194" y="2130845"/>
            <a:chExt cx="4959146" cy="3816649"/>
          </a:xfrm>
        </p:grpSpPr>
        <p:sp>
          <p:nvSpPr>
            <p:cNvPr id="59" name="직사각형 58"/>
            <p:cNvSpPr/>
            <p:nvPr/>
          </p:nvSpPr>
          <p:spPr>
            <a:xfrm>
              <a:off x="6362194" y="2130845"/>
              <a:ext cx="4951270" cy="381664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370070" y="2136275"/>
              <a:ext cx="4951270" cy="311203"/>
            </a:xfrm>
            <a:prstGeom prst="rect">
              <a:avLst/>
            </a:prstGeom>
            <a:solidFill>
              <a:srgbClr val="344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>
                  <a:solidFill>
                    <a:schemeClr val="bg1"/>
                  </a:solidFill>
                </a:rPr>
                <a:t>공정별 비정상 계측기 비율 현황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42643" y="4508502"/>
            <a:ext cx="5457654" cy="398257"/>
          </a:xfrm>
          <a:prstGeom prst="rect">
            <a:avLst/>
          </a:prstGeom>
          <a:solidFill>
            <a:srgbClr val="344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583" y="2234811"/>
            <a:ext cx="15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정상 계측기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183877" y="2254720"/>
            <a:ext cx="289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기준값</a:t>
            </a:r>
            <a:r>
              <a:rPr lang="ko-KR" altLang="en-US" b="1" dirty="0">
                <a:solidFill>
                  <a:schemeClr val="bg1"/>
                </a:solidFill>
              </a:rPr>
              <a:t> 재설정 필요 </a:t>
            </a:r>
            <a:r>
              <a:rPr lang="en-US" altLang="ko-KR" b="1" dirty="0">
                <a:solidFill>
                  <a:schemeClr val="bg1"/>
                </a:solidFill>
              </a:rPr>
              <a:t>(A)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81476" y="4529538"/>
            <a:ext cx="289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기준값</a:t>
            </a:r>
            <a:r>
              <a:rPr lang="ko-KR" altLang="en-US" b="1" dirty="0">
                <a:solidFill>
                  <a:schemeClr val="bg1"/>
                </a:solidFill>
              </a:rPr>
              <a:t> 재설정 필요 </a:t>
            </a:r>
            <a:r>
              <a:rPr lang="en-US" altLang="ko-KR" b="1" dirty="0">
                <a:solidFill>
                  <a:schemeClr val="bg1"/>
                </a:solidFill>
              </a:rPr>
              <a:t>(B)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99584" y="4538246"/>
            <a:ext cx="204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미작동</a:t>
            </a:r>
            <a:r>
              <a:rPr lang="ko-KR" altLang="en-US" b="1" dirty="0">
                <a:solidFill>
                  <a:schemeClr val="bg1"/>
                </a:solidFill>
              </a:rPr>
              <a:t> 계측기</a:t>
            </a:r>
            <a:endParaRPr lang="ko-KR" altLang="en-US" dirty="0"/>
          </a:p>
        </p:txBody>
      </p:sp>
      <p:sp>
        <p:nvSpPr>
          <p:cNvPr id="46" name="Google Shape;205;p26"/>
          <p:cNvSpPr/>
          <p:nvPr/>
        </p:nvSpPr>
        <p:spPr>
          <a:xfrm>
            <a:off x="7508390" y="3284779"/>
            <a:ext cx="632561" cy="1080888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400" b="1">
                <a:solidFill>
                  <a:schemeClr val="dk1"/>
                </a:solidFill>
              </a:rPr>
              <a:t>28.6%</a:t>
            </a:r>
            <a:endParaRPr sz="1400" b="1"/>
          </a:p>
        </p:txBody>
      </p:sp>
      <p:sp>
        <p:nvSpPr>
          <p:cNvPr id="47" name="Google Shape;206;p26"/>
          <p:cNvSpPr/>
          <p:nvPr/>
        </p:nvSpPr>
        <p:spPr>
          <a:xfrm>
            <a:off x="8678322" y="3895625"/>
            <a:ext cx="632561" cy="47705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1400" b="1">
                <a:solidFill>
                  <a:schemeClr val="dk1"/>
                </a:solidFill>
              </a:rPr>
              <a:t>13.3%</a:t>
            </a:r>
            <a:endParaRPr sz="1400" b="1"/>
          </a:p>
        </p:txBody>
      </p:sp>
      <p:sp>
        <p:nvSpPr>
          <p:cNvPr id="71" name="Google Shape;207;p26"/>
          <p:cNvSpPr/>
          <p:nvPr/>
        </p:nvSpPr>
        <p:spPr>
          <a:xfrm>
            <a:off x="9782495" y="3539266"/>
            <a:ext cx="632561" cy="826401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1400" b="1">
                <a:solidFill>
                  <a:schemeClr val="dk1"/>
                </a:solidFill>
              </a:rPr>
              <a:t>20%</a:t>
            </a:r>
            <a:endParaRPr sz="1400" b="1"/>
          </a:p>
        </p:txBody>
      </p:sp>
      <p:sp>
        <p:nvSpPr>
          <p:cNvPr id="72" name="Google Shape;208;p26"/>
          <p:cNvSpPr/>
          <p:nvPr/>
        </p:nvSpPr>
        <p:spPr>
          <a:xfrm>
            <a:off x="10801601" y="2790955"/>
            <a:ext cx="632561" cy="1578917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1400" b="1">
                <a:solidFill>
                  <a:schemeClr val="dk1"/>
                </a:solidFill>
              </a:rPr>
              <a:t>31.8%</a:t>
            </a:r>
            <a:endParaRPr sz="1400" b="1"/>
          </a:p>
        </p:txBody>
      </p:sp>
      <p:grpSp>
        <p:nvGrpSpPr>
          <p:cNvPr id="14" name="그룹 13"/>
          <p:cNvGrpSpPr/>
          <p:nvPr/>
        </p:nvGrpSpPr>
        <p:grpSpPr>
          <a:xfrm>
            <a:off x="6259649" y="4364071"/>
            <a:ext cx="5457655" cy="2311044"/>
            <a:chOff x="6160812" y="4394368"/>
            <a:chExt cx="5457655" cy="3280189"/>
          </a:xfrm>
        </p:grpSpPr>
        <p:graphicFrame>
          <p:nvGraphicFramePr>
            <p:cNvPr id="45" name="Google Shape;176;p23"/>
            <p:cNvGraphicFramePr/>
            <p:nvPr>
              <p:extLst>
                <p:ext uri="{D42A27DB-BD31-4B8C-83A1-F6EECF244321}">
                  <p14:modId xmlns:p14="http://schemas.microsoft.com/office/powerpoint/2010/main" val="4156692777"/>
                </p:ext>
              </p:extLst>
            </p:nvPr>
          </p:nvGraphicFramePr>
          <p:xfrm>
            <a:off x="6160812" y="4394368"/>
            <a:ext cx="5457655" cy="3280189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84871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1334344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1091531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  <a:gridCol w="1091531">
                    <a:extLst>
                      <a:ext uri="{9D8B030D-6E8A-4147-A177-3AD203B41FA5}">
                        <a16:colId xmlns="" xmlns:a16="http://schemas.microsoft.com/office/drawing/2014/main" val="20003"/>
                      </a:ext>
                    </a:extLst>
                  </a:gridCol>
                  <a:gridCol w="1091531">
                    <a:extLst>
                      <a:ext uri="{9D8B030D-6E8A-4147-A177-3AD203B41FA5}">
                        <a16:colId xmlns="" xmlns:a16="http://schemas.microsoft.com/office/drawing/2014/main" val="20004"/>
                      </a:ext>
                    </a:extLst>
                  </a:gridCol>
                </a:tblGrid>
                <a:tr h="67809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1600" b="1" dirty="0">
                            <a:solidFill>
                              <a:schemeClr val="lt1"/>
                            </a:solidFill>
                            <a:latin typeface="+mn-ea"/>
                            <a:ea typeface="+mn-ea"/>
                          </a:rPr>
                          <a:t>공정</a:t>
                        </a:r>
                        <a:endParaRPr sz="16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>
                      <a:solidFill>
                        <a:schemeClr val="accent5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 sz="1600" b="1" dirty="0">
                            <a:solidFill>
                              <a:schemeClr val="lt1"/>
                            </a:solidFill>
                            <a:latin typeface="+mn-ea"/>
                            <a:ea typeface="+mn-ea"/>
                          </a:rPr>
                          <a:t>증해 및</a:t>
                        </a:r>
                        <a:endParaRPr lang="en-US" altLang="ko" sz="16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endParaRPr>
                      </a:p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 sz="1600" b="1" dirty="0">
                            <a:solidFill>
                              <a:schemeClr val="lt1"/>
                            </a:solidFill>
                            <a:latin typeface="+mn-ea"/>
                            <a:ea typeface="+mn-ea"/>
                          </a:rPr>
                          <a:t>표백</a:t>
                        </a:r>
                        <a:endParaRPr sz="16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>
                      <a:solidFill>
                        <a:schemeClr val="accent5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 sz="1600" b="1">
                            <a:solidFill>
                              <a:schemeClr val="lt1"/>
                            </a:solidFill>
                            <a:latin typeface="+mn-ea"/>
                            <a:ea typeface="+mn-ea"/>
                          </a:rPr>
                          <a:t>와이어</a:t>
                        </a:r>
                        <a:endParaRPr sz="16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>
                      <a:solidFill>
                        <a:schemeClr val="accent5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 sz="1600" b="1">
                            <a:solidFill>
                              <a:schemeClr val="lt1"/>
                            </a:solidFill>
                            <a:latin typeface="+mn-ea"/>
                            <a:ea typeface="+mn-ea"/>
                          </a:rPr>
                          <a:t>프레스</a:t>
                        </a:r>
                        <a:endParaRPr sz="16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>
                      <a:solidFill>
                        <a:schemeClr val="accent5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 sz="1600" b="1">
                            <a:solidFill>
                              <a:schemeClr val="lt1"/>
                            </a:solidFill>
                            <a:latin typeface="+mn-ea"/>
                            <a:ea typeface="+mn-ea"/>
                          </a:rPr>
                          <a:t>드라이 및프레스</a:t>
                        </a:r>
                        <a:endParaRPr sz="1600" b="1">
                          <a:solidFill>
                            <a:schemeClr val="lt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>
                      <a:solidFill>
                        <a:schemeClr val="accent5">
                          <a:lumMod val="7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82004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400" b="1">
                            <a:latin typeface="+mn-ea"/>
                            <a:ea typeface="+mn-ea"/>
                          </a:rPr>
                          <a:t>정상</a:t>
                        </a:r>
                        <a:endParaRPr sz="1400" b="1" dirty="0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>
                            <a:latin typeface="+mn-ea"/>
                            <a:ea typeface="+mn-ea"/>
                          </a:rPr>
                          <a:t>40</a:t>
                        </a:r>
                        <a:endParaRPr sz="1400" b="1" dirty="0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1400" b="1">
                            <a:latin typeface="+mn-ea"/>
                            <a:ea typeface="+mn-ea"/>
                          </a:rPr>
                          <a:t>1</a:t>
                        </a:r>
                        <a:r>
                          <a:rPr lang="en-US" altLang="ko" sz="1400" b="1">
                            <a:latin typeface="+mn-ea"/>
                            <a:ea typeface="+mn-ea"/>
                          </a:rPr>
                          <a:t>3</a:t>
                        </a:r>
                        <a:endParaRPr sz="1400" b="1" dirty="0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1400" b="1">
                            <a:latin typeface="+mn-ea"/>
                            <a:ea typeface="+mn-ea"/>
                          </a:rPr>
                          <a:t>1</a:t>
                        </a:r>
                        <a:r>
                          <a:rPr lang="en-US" altLang="ko" sz="1400" b="1">
                            <a:latin typeface="+mn-ea"/>
                            <a:ea typeface="+mn-ea"/>
                          </a:rPr>
                          <a:t>2</a:t>
                        </a:r>
                        <a:endParaRPr sz="1400" b="1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>
                            <a:latin typeface="+mn-ea"/>
                            <a:ea typeface="+mn-ea"/>
                          </a:rPr>
                          <a:t>75</a:t>
                        </a:r>
                        <a:endParaRPr sz="1400" b="1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400" b="1" dirty="0">
                            <a:latin typeface="+mn-ea"/>
                            <a:ea typeface="+mn-ea"/>
                          </a:rPr>
                          <a:t>비정상</a:t>
                        </a:r>
                        <a:endParaRPr sz="1400" b="1" dirty="0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>
                            <a:latin typeface="+mn-ea"/>
                            <a:ea typeface="+mn-ea"/>
                          </a:rPr>
                          <a:t>16</a:t>
                        </a:r>
                        <a:endParaRPr sz="1400" b="1" dirty="0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>
                            <a:latin typeface="+mn-ea"/>
                            <a:ea typeface="+mn-ea"/>
                          </a:rPr>
                          <a:t>2</a:t>
                        </a:r>
                        <a:endParaRPr sz="1400" b="1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>
                            <a:latin typeface="+mn-ea"/>
                            <a:ea typeface="+mn-ea"/>
                          </a:rPr>
                          <a:t>3</a:t>
                        </a:r>
                        <a:endParaRPr sz="1400" b="1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>
                            <a:latin typeface="+mn-ea"/>
                            <a:ea typeface="+mn-ea"/>
                          </a:rPr>
                          <a:t>35</a:t>
                        </a:r>
                        <a:endParaRPr sz="1400" b="1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/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774942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 sz="1400" b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a:t>χ² 검정</a:t>
                        </a:r>
                        <a:endParaRPr sz="1400" b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a:txBody>
                    <a:tcPr marL="91425" marR="91425" marT="91425" marB="91425" anchor="ctr"/>
                  </a:tc>
                  <a:tc gridSpan="4"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US" altLang="ko" sz="1100" b="1" dirty="0">
                          <a:latin typeface="+mn-ea"/>
                          <a:ea typeface="+mn-ea"/>
                        </a:endParaRPr>
                      </a:p>
                    </a:txBody>
                    <a:tcPr marL="91425" marR="91425" marT="91425" marB="91425" anchor="ctr"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</a:tbl>
            </a:graphicData>
          </a:graphic>
        </p:graphicFrame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8434" y="6746662"/>
              <a:ext cx="1989887" cy="743538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8825975" y="7115855"/>
              <a:ext cx="437040" cy="436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b="1">
                  <a:solidFill>
                    <a:srgbClr val="C00000"/>
                  </a:solidFill>
                  <a:ea typeface="맑은 고딕" panose="020F0502020204030204"/>
                </a:rPr>
                <a:t> </a:t>
              </a:r>
              <a:r>
                <a:rPr lang="ko-KR" altLang="en-US" sz="1400" b="1" smtClean="0">
                  <a:solidFill>
                    <a:srgbClr val="C00000"/>
                  </a:solidFill>
                  <a:latin typeface="맑은 고딕" panose="020B0503020000020004" pitchFamily="50" charset="-127"/>
                </a:rPr>
                <a:t>→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236247" y="7244929"/>
              <a:ext cx="706634" cy="2452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C00000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4580488" y="3237384"/>
            <a:ext cx="452063" cy="40808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705381" y="4986530"/>
            <a:ext cx="452063" cy="21022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10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958" y="6304361"/>
            <a:ext cx="274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  <a:ea typeface="맑은 고딕" panose="020F0502020204030204"/>
              </a:rPr>
              <a:t> </a:t>
            </a:r>
            <a:r>
              <a:rPr lang="ko-KR" altLang="en-US" sz="1200" b="1" smtClean="0">
                <a:solidFill>
                  <a:srgbClr val="C00000"/>
                </a:solidFill>
                <a:ea typeface="맑은 고딕" panose="020F0502020204030204"/>
              </a:rPr>
              <a:t>비정상 계측기 비율 차이가 </a:t>
            </a:r>
            <a:r>
              <a:rPr lang="ko-KR" altLang="en-US" sz="1200" b="1">
                <a:solidFill>
                  <a:srgbClr val="C00000"/>
                </a:solidFill>
                <a:ea typeface="맑은 고딕" panose="020F0502020204030204"/>
              </a:rPr>
              <a:t>없다</a:t>
            </a:r>
            <a:r>
              <a:rPr lang="en-US" altLang="ko-KR" sz="1200" b="1">
                <a:solidFill>
                  <a:srgbClr val="C00000"/>
                </a:solidFill>
                <a:ea typeface="맑은 고딕" panose="020F0502020204030204"/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3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 dirty="0"/>
              <a:t>분석결과 </a:t>
            </a:r>
            <a:r>
              <a:rPr lang="en-US" altLang="ko-KR" sz="2800" b="1" dirty="0"/>
              <a:t>: </a:t>
            </a:r>
            <a:r>
              <a:rPr lang="ko-KR" altLang="en-US" sz="2800" b="1" dirty="0">
                <a:solidFill>
                  <a:schemeClr val="bg1"/>
                </a:solidFill>
              </a:rPr>
              <a:t>지절 발생여부별 차이 확인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Google Shape;71;p15"/>
          <p:cNvSpPr txBox="1"/>
          <p:nvPr/>
        </p:nvSpPr>
        <p:spPr>
          <a:xfrm>
            <a:off x="542643" y="1045514"/>
            <a:ext cx="1122325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"/>
            </a:pPr>
            <a:r>
              <a:rPr lang="ko-KR" altLang="en-US" b="1" dirty="0" err="1">
                <a:solidFill>
                  <a:prstClr val="black"/>
                </a:solidFill>
                <a:sym typeface="Wingdings 2" panose="05020102010507070707" pitchFamily="18" charset="2"/>
              </a:rPr>
              <a:t>계측기별</a:t>
            </a:r>
            <a:r>
              <a:rPr lang="ko-KR" altLang="en-US" b="1" dirty="0">
                <a:solidFill>
                  <a:prstClr val="black"/>
                </a:solidFill>
                <a:sym typeface="Wingdings 2" panose="05020102010507070707" pitchFamily="18" charset="2"/>
              </a:rPr>
              <a:t> 지절 발생여부에 따른 </a:t>
            </a:r>
            <a:r>
              <a:rPr lang="ko-KR" altLang="en-US" b="1" dirty="0">
                <a:sym typeface="Wingdings 2" panose="05020102010507070707" pitchFamily="18" charset="2"/>
              </a:rPr>
              <a:t>운전인자의 데이터 분포 차이를 확인한 결과</a:t>
            </a:r>
            <a:r>
              <a:rPr lang="en-US" altLang="ko-KR" b="1" dirty="0">
                <a:sym typeface="Wingdings 2" panose="05020102010507070707" pitchFamily="18" charset="2"/>
              </a:rPr>
              <a:t>, </a:t>
            </a:r>
            <a:r>
              <a:rPr lang="ko-KR" altLang="en-US" b="1" dirty="0">
                <a:sym typeface="Wingdings 2" panose="05020102010507070707" pitchFamily="18" charset="2"/>
              </a:rPr>
              <a:t>지절 발생을 일으키는 주요 </a:t>
            </a:r>
            <a:endParaRPr lang="en-US" altLang="ko-KR" b="1" dirty="0">
              <a:sym typeface="Wingdings 2" panose="05020102010507070707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ko-KR" b="1" dirty="0">
                <a:sym typeface="Wingdings 2" panose="05020102010507070707" pitchFamily="18" charset="2"/>
              </a:rPr>
              <a:t>    </a:t>
            </a:r>
            <a:r>
              <a:rPr lang="ko-KR" altLang="en-US" b="1" dirty="0">
                <a:sym typeface="Wingdings 2" panose="05020102010507070707" pitchFamily="18" charset="2"/>
              </a:rPr>
              <a:t>운전인자</a:t>
            </a:r>
            <a:r>
              <a:rPr lang="en-US" altLang="ko-KR" b="1" dirty="0">
                <a:sym typeface="Wingdings 2" panose="05020102010507070707" pitchFamily="18" charset="2"/>
              </a:rPr>
              <a:t>(33</a:t>
            </a:r>
            <a:r>
              <a:rPr lang="ko-KR" altLang="en-US" b="1" dirty="0">
                <a:sym typeface="Wingdings 2" panose="05020102010507070707" pitchFamily="18" charset="2"/>
              </a:rPr>
              <a:t>개</a:t>
            </a:r>
            <a:r>
              <a:rPr lang="en-US" altLang="ko-KR" b="1" dirty="0">
                <a:sym typeface="Wingdings 2" panose="05020102010507070707" pitchFamily="18" charset="2"/>
              </a:rPr>
              <a:t>)</a:t>
            </a:r>
            <a:r>
              <a:rPr lang="ko-KR" altLang="en-US" b="1" dirty="0">
                <a:sym typeface="Wingdings 2" panose="05020102010507070707" pitchFamily="18" charset="2"/>
              </a:rPr>
              <a:t>를 확인하였으며</a:t>
            </a:r>
            <a:r>
              <a:rPr lang="en-US" altLang="ko-KR" b="1" dirty="0">
                <a:sym typeface="Wingdings 2" panose="05020102010507070707" pitchFamily="18" charset="2"/>
              </a:rPr>
              <a:t>, </a:t>
            </a:r>
            <a:r>
              <a:rPr lang="ko-KR" altLang="en-US" b="1" dirty="0">
                <a:sym typeface="Wingdings 2" panose="05020102010507070707" pitchFamily="18" charset="2"/>
              </a:rPr>
              <a:t>최적구간을 활용한 안정적인 조업활동 필요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8001086" y="2870081"/>
            <a:ext cx="1048500" cy="1241028"/>
          </a:xfrm>
          <a:prstGeom prst="rightArrow">
            <a:avLst/>
          </a:prstGeom>
          <a:solidFill>
            <a:srgbClr val="8AABBE"/>
          </a:solidFill>
          <a:ln>
            <a:solidFill>
              <a:srgbClr val="8AA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9259584" y="2914881"/>
            <a:ext cx="1622560" cy="1151428"/>
            <a:chOff x="9987330" y="3731739"/>
            <a:chExt cx="1622560" cy="1151428"/>
          </a:xfrm>
        </p:grpSpPr>
        <p:sp>
          <p:nvSpPr>
            <p:cNvPr id="8" name="직사각형 7"/>
            <p:cNvSpPr/>
            <p:nvPr/>
          </p:nvSpPr>
          <p:spPr>
            <a:xfrm>
              <a:off x="9987330" y="3821338"/>
              <a:ext cx="1622560" cy="1061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333F50"/>
                  </a:solidFill>
                </a:rPr>
                <a:t>최적구간 설정</a:t>
              </a:r>
              <a:endParaRPr lang="en-US" altLang="ko-KR" b="1">
                <a:solidFill>
                  <a:srgbClr val="333F50"/>
                </a:solidFill>
              </a:endParaRPr>
            </a:p>
            <a:p>
              <a:pPr algn="ctr"/>
              <a:endParaRPr lang="en-US" altLang="ko-KR" sz="900"/>
            </a:p>
            <a:p>
              <a:pPr algn="ctr"/>
              <a:r>
                <a:rPr lang="en-US" altLang="ko-KR"/>
                <a:t>min:</a:t>
              </a:r>
              <a:r>
                <a:rPr lang="ko-KR" altLang="en-US"/>
                <a:t> </a:t>
              </a:r>
              <a:r>
                <a:rPr lang="en-US" altLang="ko-KR"/>
                <a:t>0.002328</a:t>
              </a:r>
            </a:p>
            <a:p>
              <a:pPr algn="ctr"/>
              <a:r>
                <a:rPr lang="en-US" altLang="ko-KR"/>
                <a:t>max:</a:t>
              </a:r>
              <a:r>
                <a:rPr lang="ko-KR" altLang="en-US"/>
                <a:t> </a:t>
              </a:r>
              <a:r>
                <a:rPr lang="en-US" altLang="ko-KR"/>
                <a:t>0.003221</a:t>
              </a:r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9987330" y="3731739"/>
              <a:ext cx="1622560" cy="493159"/>
            </a:xfrm>
            <a:prstGeom prst="roundRect">
              <a:avLst/>
            </a:prstGeom>
            <a:noFill/>
            <a:ln w="28575">
              <a:solidFill>
                <a:srgbClr val="8AAB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7" name="슬라이드 번호 개체 틀 36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11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14134"/>
              </p:ext>
            </p:extLst>
          </p:nvPr>
        </p:nvGraphicFramePr>
        <p:xfrm>
          <a:off x="7621610" y="4494267"/>
          <a:ext cx="4144292" cy="180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3881"/>
                <a:gridCol w="786800"/>
                <a:gridCol w="759397"/>
                <a:gridCol w="832107"/>
                <a:gridCol w="83210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/>
                        <a:t>기준 </a:t>
                      </a:r>
                      <a:endParaRPr lang="en-US" altLang="ko-KR" sz="1400" b="1" smtClean="0"/>
                    </a:p>
                    <a:p>
                      <a:pPr algn="ctr" latinLnBrk="1"/>
                      <a:r>
                        <a:rPr lang="ko-KR" altLang="en-US" sz="1400" b="1" smtClean="0"/>
                        <a:t>최소치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/>
                        <a:t>기준 </a:t>
                      </a:r>
                      <a:endParaRPr lang="en-US" altLang="ko-KR" sz="1400" b="1" smtClean="0"/>
                    </a:p>
                    <a:p>
                      <a:pPr algn="ctr" latinLnBrk="1"/>
                      <a:r>
                        <a:rPr lang="ko-KR" altLang="en-US" sz="1400" b="1" smtClean="0"/>
                        <a:t>최대치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/>
                        <a:t>변경 후</a:t>
                      </a:r>
                      <a:endParaRPr lang="en-US" altLang="ko-KR" sz="1400" b="1" smtClean="0"/>
                    </a:p>
                    <a:p>
                      <a:pPr algn="ctr" latinLnBrk="1"/>
                      <a:r>
                        <a:rPr lang="ko-KR" altLang="en-US" sz="1400" b="1" smtClean="0"/>
                        <a:t>최소치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/>
                        <a:t>변경 후</a:t>
                      </a:r>
                      <a:endParaRPr lang="en-US" altLang="ko-KR" sz="1400" b="1" smtClean="0"/>
                    </a:p>
                    <a:p>
                      <a:pPr algn="ctr" latinLnBrk="1"/>
                      <a:r>
                        <a:rPr lang="ko-KR" altLang="en-US" sz="1400" b="1" smtClean="0"/>
                        <a:t>최대치</a:t>
                      </a:r>
                      <a:endParaRPr lang="ko-KR" altLang="en-US" sz="1400" b="1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Stock Approach 1</a:t>
                      </a:r>
                      <a:endParaRPr lang="ko-KR" altLang="en-US" sz="12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85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95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100</a:t>
                      </a:r>
                      <a:endParaRPr lang="ko-KR" altLang="en-US" sz="140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Cleaner</a:t>
                      </a:r>
                      <a:r>
                        <a:rPr lang="en-US" altLang="ko-KR" sz="1200" b="1" baseline="0" smtClean="0"/>
                        <a:t> FEED</a:t>
                      </a:r>
                      <a:endParaRPr lang="ko-KR" altLang="en-US" sz="12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0.1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1.3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2.2</a:t>
                      </a:r>
                      <a:endParaRPr lang="ko-KR" altLang="en-US" sz="140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/>
                        <a:t>물탱크</a:t>
                      </a:r>
                      <a:endParaRPr lang="ko-KR" altLang="en-US" sz="12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-0.35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-0.6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0.2</a:t>
                      </a:r>
                      <a:endParaRPr lang="ko-KR" altLang="en-US" sz="140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14" y="2368785"/>
            <a:ext cx="7060722" cy="42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1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 dirty="0"/>
              <a:t>분석결과 </a:t>
            </a:r>
            <a:r>
              <a:rPr lang="en-US" altLang="ko-KR" sz="2800" b="1" dirty="0">
                <a:solidFill>
                  <a:schemeClr val="bg1"/>
                </a:solidFill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</a:rPr>
              <a:t>지절 발생 사전 예측 모델 개발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6" name="표 3">
            <a:extLst>
              <a:ext uri="{FF2B5EF4-FFF2-40B4-BE49-F238E27FC236}">
                <a16:creationId xmlns="" xmlns:a16="http://schemas.microsoft.com/office/drawing/2014/main" id="{F792AB25-E76E-BED4-A7D9-AA0AA3803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50556"/>
              </p:ext>
            </p:extLst>
          </p:nvPr>
        </p:nvGraphicFramePr>
        <p:xfrm>
          <a:off x="451754" y="2311008"/>
          <a:ext cx="7212460" cy="4366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2492">
                  <a:extLst>
                    <a:ext uri="{9D8B030D-6E8A-4147-A177-3AD203B41FA5}">
                      <a16:colId xmlns="" xmlns:a16="http://schemas.microsoft.com/office/drawing/2014/main" val="3336692373"/>
                    </a:ext>
                  </a:extLst>
                </a:gridCol>
                <a:gridCol w="1442492">
                  <a:extLst>
                    <a:ext uri="{9D8B030D-6E8A-4147-A177-3AD203B41FA5}">
                      <a16:colId xmlns="" xmlns:a16="http://schemas.microsoft.com/office/drawing/2014/main" val="3759125411"/>
                    </a:ext>
                  </a:extLst>
                </a:gridCol>
                <a:gridCol w="1442492">
                  <a:extLst>
                    <a:ext uri="{9D8B030D-6E8A-4147-A177-3AD203B41FA5}">
                      <a16:colId xmlns="" xmlns:a16="http://schemas.microsoft.com/office/drawing/2014/main" val="742025248"/>
                    </a:ext>
                  </a:extLst>
                </a:gridCol>
                <a:gridCol w="1442492">
                  <a:extLst>
                    <a:ext uri="{9D8B030D-6E8A-4147-A177-3AD203B41FA5}">
                      <a16:colId xmlns="" xmlns:a16="http://schemas.microsoft.com/office/drawing/2014/main" val="378415916"/>
                    </a:ext>
                  </a:extLst>
                </a:gridCol>
                <a:gridCol w="1442492">
                  <a:extLst>
                    <a:ext uri="{9D8B030D-6E8A-4147-A177-3AD203B41FA5}">
                      <a16:colId xmlns="" xmlns:a16="http://schemas.microsoft.com/office/drawing/2014/main" val="1758008947"/>
                    </a:ext>
                  </a:extLst>
                </a:gridCol>
              </a:tblGrid>
              <a:tr h="506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구분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정밀도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재현율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F1 Score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정확도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B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5920781"/>
                  </a:ext>
                </a:extLst>
              </a:tr>
              <a:tr h="467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Decision Tree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0.941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0.816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0.874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0.883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76419543"/>
                  </a:ext>
                </a:extLst>
              </a:tr>
              <a:tr h="818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Gradiant</a:t>
                      </a:r>
                      <a:r>
                        <a:rPr lang="en-US" altLang="ko-KR" dirty="0"/>
                        <a:t> Boosting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0.982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0.988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0.985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0.985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39484178"/>
                  </a:ext>
                </a:extLst>
              </a:tr>
              <a:tr h="467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XGBoost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0.993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0.999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0.996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0.996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10148162"/>
                  </a:ext>
                </a:extLst>
              </a:tr>
              <a:tr h="467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Logistic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0.992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0.875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0.898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02808189"/>
                  </a:ext>
                </a:extLst>
              </a:tr>
              <a:tr h="818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Random Forest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0.984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0.963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0.974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0.974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29627765"/>
                  </a:ext>
                </a:extLst>
              </a:tr>
              <a:tr h="818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Neural Network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0.483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0.610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0.539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0.476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67766366"/>
                  </a:ext>
                </a:extLst>
              </a:tr>
            </a:tbl>
          </a:graphicData>
        </a:graphic>
      </p:graphicFrame>
      <p:sp>
        <p:nvSpPr>
          <p:cNvPr id="7" name="Google Shape;71;p15"/>
          <p:cNvSpPr txBox="1"/>
          <p:nvPr/>
        </p:nvSpPr>
        <p:spPr>
          <a:xfrm>
            <a:off x="542643" y="1045514"/>
            <a:ext cx="1117660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"/>
            </a:pPr>
            <a:r>
              <a:rPr lang="ko-KR" altLang="en-US" b="1" dirty="0">
                <a:sym typeface="Wingdings 2" panose="05020102010507070707" pitchFamily="18" charset="2"/>
              </a:rPr>
              <a:t>지절 발생 사전 예측 모델 개발 결과</a:t>
            </a:r>
            <a:r>
              <a:rPr lang="en-US" altLang="ko-KR" b="1" dirty="0">
                <a:sym typeface="Wingdings 2" panose="05020102010507070707" pitchFamily="18" charset="2"/>
              </a:rPr>
              <a:t>,</a:t>
            </a:r>
            <a:r>
              <a:rPr lang="ko-KR" altLang="en-US" b="1" dirty="0">
                <a:sym typeface="Wingdings 2" panose="05020102010507070707" pitchFamily="18" charset="2"/>
              </a:rPr>
              <a:t> </a:t>
            </a:r>
            <a:r>
              <a:rPr lang="en-US" altLang="ko-KR" b="1" dirty="0" err="1">
                <a:sym typeface="Wingdings 2" panose="05020102010507070707" pitchFamily="18" charset="2"/>
              </a:rPr>
              <a:t>XGBoost</a:t>
            </a:r>
            <a:r>
              <a:rPr lang="ko-KR" altLang="en-US" b="1" dirty="0">
                <a:sym typeface="Wingdings 2" panose="05020102010507070707" pitchFamily="18" charset="2"/>
              </a:rPr>
              <a:t>의 정확도가 </a:t>
            </a:r>
            <a:r>
              <a:rPr lang="en-US" altLang="ko-KR" b="1" dirty="0">
                <a:sym typeface="Wingdings 2" panose="05020102010507070707" pitchFamily="18" charset="2"/>
              </a:rPr>
              <a:t>0.996,</a:t>
            </a:r>
            <a:r>
              <a:rPr lang="ko-KR" altLang="en-US" b="1" dirty="0">
                <a:sym typeface="Wingdings 2" panose="05020102010507070707" pitchFamily="18" charset="2"/>
              </a:rPr>
              <a:t> </a:t>
            </a:r>
            <a:r>
              <a:rPr lang="en-US" altLang="ko-KR" b="1" dirty="0">
                <a:sym typeface="Wingdings 2" panose="05020102010507070707" pitchFamily="18" charset="2"/>
              </a:rPr>
              <a:t>F1 </a:t>
            </a:r>
            <a:r>
              <a:rPr lang="en-US" altLang="ko-KR" b="1" dirty="0" err="1">
                <a:sym typeface="Wingdings 2" panose="05020102010507070707" pitchFamily="18" charset="2"/>
              </a:rPr>
              <a:t>socre</a:t>
            </a:r>
            <a:r>
              <a:rPr lang="ko-KR" altLang="en-US" b="1" dirty="0">
                <a:sym typeface="Wingdings 2" panose="05020102010507070707" pitchFamily="18" charset="2"/>
              </a:rPr>
              <a:t>가 </a:t>
            </a:r>
            <a:r>
              <a:rPr lang="en-US" altLang="ko-KR" b="1" dirty="0">
                <a:sym typeface="Wingdings 2" panose="05020102010507070707" pitchFamily="18" charset="2"/>
              </a:rPr>
              <a:t>0.996</a:t>
            </a:r>
            <a:r>
              <a:rPr lang="ko-KR" altLang="en-US" b="1" dirty="0">
                <a:sym typeface="Wingdings 2" panose="05020102010507070707" pitchFamily="18" charset="2"/>
              </a:rPr>
              <a:t>으로 가장 높고 안정적인</a:t>
            </a:r>
            <a:endParaRPr lang="en-US" altLang="ko-KR" b="1" dirty="0">
              <a:sym typeface="Wingdings 2" panose="05020102010507070707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ko-KR" b="1" dirty="0">
                <a:sym typeface="Wingdings 2" panose="05020102010507070707" pitchFamily="18" charset="2"/>
              </a:rPr>
              <a:t>     </a:t>
            </a:r>
            <a:r>
              <a:rPr lang="ko-KR" altLang="en-US" b="1" dirty="0">
                <a:sym typeface="Wingdings 2" panose="05020102010507070707" pitchFamily="18" charset="2"/>
              </a:rPr>
              <a:t>성능을 보임</a:t>
            </a:r>
            <a:endParaRPr lang="en-US" altLang="ko-KR" b="1" dirty="0">
              <a:sym typeface="Wingdings 2" panose="05020102010507070707" pitchFamily="18" charset="2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41987" y="2331556"/>
            <a:ext cx="3390840" cy="1626546"/>
          </a:xfrm>
          <a:prstGeom prst="roundRect">
            <a:avLst/>
          </a:prstGeom>
          <a:solidFill>
            <a:srgbClr val="EDF7F8"/>
          </a:solidFill>
          <a:ln>
            <a:solidFill>
              <a:srgbClr val="8AA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b="1" dirty="0">
                <a:solidFill>
                  <a:schemeClr val="tx1"/>
                </a:solidFill>
              </a:rPr>
              <a:t>실시간 모니터링 활동을</a:t>
            </a:r>
            <a:endParaRPr lang="en-US" altLang="ko-KR" b="1" dirty="0">
              <a:solidFill>
                <a:schemeClr val="tx1"/>
              </a:solidFill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b="1" dirty="0">
                <a:solidFill>
                  <a:schemeClr val="tx1"/>
                </a:solidFill>
              </a:rPr>
              <a:t>통해 지절 발생 징후를 사전에 </a:t>
            </a:r>
            <a:endParaRPr lang="en-US" altLang="ko-KR" b="1" dirty="0">
              <a:solidFill>
                <a:schemeClr val="tx1"/>
              </a:solidFill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b="1" dirty="0">
                <a:solidFill>
                  <a:schemeClr val="tx1"/>
                </a:solidFill>
              </a:rPr>
              <a:t>인지하고 최적 운전에 활용</a:t>
            </a:r>
          </a:p>
        </p:txBody>
      </p:sp>
      <p:sp>
        <p:nvSpPr>
          <p:cNvPr id="44" name="슬라이드 번호 개체 틀 43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12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FF8390-F6D5-EB50-04CB-B7D465E98DEB}"/>
              </a:ext>
            </a:extLst>
          </p:cNvPr>
          <p:cNvSpPr txBox="1"/>
          <p:nvPr/>
        </p:nvSpPr>
        <p:spPr>
          <a:xfrm>
            <a:off x="8178847" y="4702629"/>
            <a:ext cx="87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Size </a:t>
            </a:r>
            <a:r>
              <a:rPr lang="ko-KR" altLang="en-US" sz="1400" b="1" dirty="0"/>
              <a:t>압력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075EF35-1879-3771-5066-20B2D6F2B10C}"/>
              </a:ext>
            </a:extLst>
          </p:cNvPr>
          <p:cNvSpPr txBox="1"/>
          <p:nvPr/>
        </p:nvSpPr>
        <p:spPr>
          <a:xfrm>
            <a:off x="9693517" y="431248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중요인자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2D5B00F-5340-D85C-1727-D650CF8F20B4}"/>
              </a:ext>
            </a:extLst>
          </p:cNvPr>
          <p:cNvSpPr/>
          <p:nvPr/>
        </p:nvSpPr>
        <p:spPr>
          <a:xfrm>
            <a:off x="9153331" y="4702629"/>
            <a:ext cx="1545589" cy="214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DB48C7-4AA4-7F9B-D83B-3DA09890BBBD}"/>
              </a:ext>
            </a:extLst>
          </p:cNvPr>
          <p:cNvSpPr txBox="1"/>
          <p:nvPr/>
        </p:nvSpPr>
        <p:spPr>
          <a:xfrm>
            <a:off x="10692399" y="4656042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0.241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1BDAC59-E27D-5700-2577-D7E8684E17B6}"/>
              </a:ext>
            </a:extLst>
          </p:cNvPr>
          <p:cNvSpPr txBox="1"/>
          <p:nvPr/>
        </p:nvSpPr>
        <p:spPr>
          <a:xfrm>
            <a:off x="7749639" y="5145326"/>
            <a:ext cx="1288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Calendar Valve</a:t>
            </a:r>
            <a:endParaRPr lang="ko-KR" altLang="en-US" sz="1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20B980D-D5BB-5835-192D-84C680448C80}"/>
              </a:ext>
            </a:extLst>
          </p:cNvPr>
          <p:cNvSpPr/>
          <p:nvPr/>
        </p:nvSpPr>
        <p:spPr>
          <a:xfrm>
            <a:off x="9153332" y="5145326"/>
            <a:ext cx="1035697" cy="214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BEF0F86-C02B-989C-FACB-5FD013726671}"/>
              </a:ext>
            </a:extLst>
          </p:cNvPr>
          <p:cNvSpPr txBox="1"/>
          <p:nvPr/>
        </p:nvSpPr>
        <p:spPr>
          <a:xfrm>
            <a:off x="10196218" y="5099699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0.141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1CED78B-26C2-11A9-3E0C-3BE1E9D79EBA}"/>
              </a:ext>
            </a:extLst>
          </p:cNvPr>
          <p:cNvSpPr txBox="1"/>
          <p:nvPr/>
        </p:nvSpPr>
        <p:spPr>
          <a:xfrm>
            <a:off x="7936246" y="5562236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물탱크 수위</a:t>
            </a:r>
            <a:endParaRPr lang="ko-KR" altLang="en-US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A881DD8-3869-8148-7C06-C5C27BB1044C}"/>
              </a:ext>
            </a:extLst>
          </p:cNvPr>
          <p:cNvSpPr/>
          <p:nvPr/>
        </p:nvSpPr>
        <p:spPr>
          <a:xfrm>
            <a:off x="9152342" y="5580245"/>
            <a:ext cx="402205" cy="214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0E7F35-0402-59F4-A4C7-B98C0BFD3F07}"/>
              </a:ext>
            </a:extLst>
          </p:cNvPr>
          <p:cNvSpPr txBox="1"/>
          <p:nvPr/>
        </p:nvSpPr>
        <p:spPr>
          <a:xfrm>
            <a:off x="9507791" y="551956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0.029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A3F1591-3380-8A2F-C91B-B89E0280B5F5}"/>
              </a:ext>
            </a:extLst>
          </p:cNvPr>
          <p:cNvSpPr txBox="1"/>
          <p:nvPr/>
        </p:nvSpPr>
        <p:spPr>
          <a:xfrm>
            <a:off x="7913737" y="5833779"/>
            <a:ext cx="1187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Cleaner Feed </a:t>
            </a:r>
          </a:p>
          <a:p>
            <a:pPr algn="ctr"/>
            <a:r>
              <a:rPr lang="en-US" altLang="ko-KR" sz="1400" b="1" dirty="0"/>
              <a:t>Valve </a:t>
            </a:r>
            <a:endParaRPr lang="ko-KR" altLang="en-US" sz="1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781A09BB-292D-7B21-41BD-90EAC4CB65A2}"/>
              </a:ext>
            </a:extLst>
          </p:cNvPr>
          <p:cNvSpPr/>
          <p:nvPr/>
        </p:nvSpPr>
        <p:spPr>
          <a:xfrm>
            <a:off x="9149278" y="6002984"/>
            <a:ext cx="358514" cy="214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C4475E8-847E-2965-8413-EBB317D1F675}"/>
              </a:ext>
            </a:extLst>
          </p:cNvPr>
          <p:cNvSpPr txBox="1"/>
          <p:nvPr/>
        </p:nvSpPr>
        <p:spPr>
          <a:xfrm>
            <a:off x="9480778" y="5942305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0.022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066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개선안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565233" y="1172834"/>
            <a:ext cx="3419353" cy="510778"/>
          </a:xfrm>
          <a:prstGeom prst="roundRect">
            <a:avLst/>
          </a:prstGeom>
          <a:noFill/>
          <a:ln w="57150" cmpd="dbl">
            <a:solidFill>
              <a:srgbClr val="34436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>
                <a:solidFill>
                  <a:srgbClr val="34436A"/>
                </a:solidFill>
              </a:rPr>
              <a:t>개선방안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07993" y="1803314"/>
            <a:ext cx="3874875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2060"/>
                </a:solidFill>
              </a:rPr>
              <a:t>시장규모에 맞는 생산비중의 </a:t>
            </a:r>
            <a:endParaRPr lang="en-US" altLang="ko-KR" b="1">
              <a:solidFill>
                <a:srgbClr val="002060"/>
              </a:solidFill>
            </a:endParaRPr>
          </a:p>
          <a:p>
            <a:pPr algn="ctr"/>
            <a:r>
              <a:rPr lang="ko-KR" altLang="en-US" b="1">
                <a:solidFill>
                  <a:srgbClr val="002060"/>
                </a:solidFill>
              </a:rPr>
              <a:t>변화 필요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107993" y="3506355"/>
            <a:ext cx="3874874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060"/>
                </a:solidFill>
              </a:rPr>
              <a:t>근무자 몰입도 향상 활동 필요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107993" y="5212287"/>
            <a:ext cx="3874875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" altLang="en-US" b="1">
                <a:solidFill>
                  <a:srgbClr val="002060"/>
                </a:solidFill>
                <a:latin typeface="+mn-ea"/>
              </a:rPr>
              <a:t>드라이 및 사이즈 프레스 공정 </a:t>
            </a:r>
            <a:endParaRPr lang="en-US" altLang="ko" b="1">
              <a:solidFill>
                <a:srgbClr val="002060"/>
              </a:solidFill>
              <a:latin typeface="+mn-ea"/>
            </a:endParaRPr>
          </a:p>
          <a:p>
            <a:pPr algn="ctr"/>
            <a:r>
              <a:rPr lang="ko" altLang="en-US" b="1">
                <a:solidFill>
                  <a:srgbClr val="002060"/>
                </a:solidFill>
                <a:latin typeface="+mn-ea"/>
              </a:rPr>
              <a:t>집중 개선 활동 필요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07993" y="4365772"/>
            <a:ext cx="3874874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060"/>
                </a:solidFill>
              </a:rPr>
              <a:t>계측기 교체 및 기준 재설정 필요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565234" y="3500463"/>
            <a:ext cx="3419354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34436A"/>
                </a:solidFill>
              </a:rPr>
              <a:t>계측기 불량 교체 및 관리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565234" y="2636812"/>
            <a:ext cx="3419354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34436A"/>
                </a:solidFill>
              </a:rPr>
              <a:t>계획 보수 및 공정 청소와</a:t>
            </a:r>
            <a:endParaRPr lang="en-US" altLang="ko-KR" b="1">
              <a:solidFill>
                <a:srgbClr val="34436A"/>
              </a:solidFill>
            </a:endParaRPr>
          </a:p>
          <a:p>
            <a:pPr algn="ctr"/>
            <a:r>
              <a:rPr lang="ko-KR" altLang="en-US" b="1">
                <a:solidFill>
                  <a:srgbClr val="34436A"/>
                </a:solidFill>
              </a:rPr>
              <a:t>캠페인 활동</a:t>
            </a:r>
            <a:endParaRPr lang="en-US" altLang="ko-KR" b="1">
              <a:solidFill>
                <a:srgbClr val="34436A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565233" y="4382604"/>
            <a:ext cx="3419354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34436A"/>
                </a:solidFill>
              </a:rPr>
              <a:t>실시간 </a:t>
            </a:r>
            <a:r>
              <a:rPr lang="ko-KR" altLang="en-US" b="1" smtClean="0">
                <a:solidFill>
                  <a:srgbClr val="34436A"/>
                </a:solidFill>
              </a:rPr>
              <a:t>모니터링 체계 구축 </a:t>
            </a:r>
            <a:endParaRPr lang="ko-KR" altLang="en-US" b="1">
              <a:solidFill>
                <a:srgbClr val="34436A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565235" y="1803314"/>
            <a:ext cx="3419354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34436A"/>
                </a:solidFill>
              </a:rPr>
              <a:t>시장 수요 파악을 통해</a:t>
            </a:r>
            <a:endParaRPr lang="en-US" altLang="ko-KR" b="1">
              <a:solidFill>
                <a:srgbClr val="34436A"/>
              </a:solidFill>
            </a:endParaRPr>
          </a:p>
          <a:p>
            <a:pPr algn="ctr"/>
            <a:r>
              <a:rPr lang="ko-KR" altLang="en-US" b="1">
                <a:solidFill>
                  <a:srgbClr val="34436A"/>
                </a:solidFill>
              </a:rPr>
              <a:t>분기별 생산비중 조절</a:t>
            </a:r>
          </a:p>
        </p:txBody>
      </p:sp>
      <p:cxnSp>
        <p:nvCxnSpPr>
          <p:cNvPr id="63" name="직선 화살표 연결선 62"/>
          <p:cNvCxnSpPr>
            <a:stCxn id="56" idx="3"/>
            <a:endCxn id="57" idx="1"/>
          </p:cNvCxnSpPr>
          <p:nvPr/>
        </p:nvCxnSpPr>
        <p:spPr>
          <a:xfrm flipV="1">
            <a:off x="4982867" y="3888542"/>
            <a:ext cx="2582367" cy="865309"/>
          </a:xfrm>
          <a:prstGeom prst="straightConnector1">
            <a:avLst/>
          </a:prstGeom>
          <a:ln w="28575">
            <a:solidFill>
              <a:srgbClr val="3443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4" idx="3"/>
            <a:endCxn id="59" idx="1"/>
          </p:cNvCxnSpPr>
          <p:nvPr/>
        </p:nvCxnSpPr>
        <p:spPr>
          <a:xfrm flipV="1">
            <a:off x="4982867" y="3024891"/>
            <a:ext cx="2582367" cy="869543"/>
          </a:xfrm>
          <a:prstGeom prst="straightConnector1">
            <a:avLst/>
          </a:prstGeom>
          <a:ln w="28575">
            <a:solidFill>
              <a:srgbClr val="3443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3" idx="3"/>
            <a:endCxn id="61" idx="1"/>
          </p:cNvCxnSpPr>
          <p:nvPr/>
        </p:nvCxnSpPr>
        <p:spPr>
          <a:xfrm>
            <a:off x="4982868" y="2191393"/>
            <a:ext cx="2582367" cy="0"/>
          </a:xfrm>
          <a:prstGeom prst="straightConnector1">
            <a:avLst/>
          </a:prstGeom>
          <a:ln w="28575">
            <a:solidFill>
              <a:srgbClr val="3443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55" idx="3"/>
            <a:endCxn id="60" idx="1"/>
          </p:cNvCxnSpPr>
          <p:nvPr/>
        </p:nvCxnSpPr>
        <p:spPr>
          <a:xfrm flipV="1">
            <a:off x="4982868" y="4770683"/>
            <a:ext cx="2582365" cy="829683"/>
          </a:xfrm>
          <a:prstGeom prst="straightConnector1">
            <a:avLst/>
          </a:prstGeom>
          <a:ln w="28575">
            <a:solidFill>
              <a:srgbClr val="3443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1107993" y="2652931"/>
            <a:ext cx="3874875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+mn-ea"/>
              </a:rPr>
              <a:t>공장 중지 횟수를 줄이기 위한</a:t>
            </a:r>
            <a:endParaRPr lang="en-US" altLang="ko-KR" b="1" dirty="0">
              <a:solidFill>
                <a:srgbClr val="002060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설비 안정화 활동 필요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cxnSp>
        <p:nvCxnSpPr>
          <p:cNvPr id="70" name="직선 화살표 연결선 69"/>
          <p:cNvCxnSpPr>
            <a:stCxn id="68" idx="3"/>
            <a:endCxn id="60" idx="1"/>
          </p:cNvCxnSpPr>
          <p:nvPr/>
        </p:nvCxnSpPr>
        <p:spPr>
          <a:xfrm>
            <a:off x="4982868" y="3041010"/>
            <a:ext cx="2582365" cy="1729673"/>
          </a:xfrm>
          <a:prstGeom prst="straightConnector1">
            <a:avLst/>
          </a:prstGeom>
          <a:ln w="28575">
            <a:solidFill>
              <a:srgbClr val="3443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107993" y="1175290"/>
            <a:ext cx="3874874" cy="510778"/>
          </a:xfrm>
          <a:prstGeom prst="roundRect">
            <a:avLst/>
          </a:prstGeom>
          <a:noFill/>
          <a:ln w="57150" cmpd="dbl">
            <a:solidFill>
              <a:srgbClr val="34436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>
                <a:solidFill>
                  <a:srgbClr val="002060"/>
                </a:solidFill>
              </a:rPr>
              <a:t>개선기회</a:t>
            </a:r>
          </a:p>
        </p:txBody>
      </p:sp>
      <p:sp>
        <p:nvSpPr>
          <p:cNvPr id="157" name="슬라이드 번호 개체 틀 156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13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2" name="모서리가 둥근 직사각형 54">
            <a:extLst>
              <a:ext uri="{FF2B5EF4-FFF2-40B4-BE49-F238E27FC236}">
                <a16:creationId xmlns="" xmlns:a16="http://schemas.microsoft.com/office/drawing/2014/main" id="{E10EA145-D7C4-F019-808D-5248DF374DA1}"/>
              </a:ext>
            </a:extLst>
          </p:cNvPr>
          <p:cNvSpPr/>
          <p:nvPr/>
        </p:nvSpPr>
        <p:spPr>
          <a:xfrm>
            <a:off x="1107993" y="6065919"/>
            <a:ext cx="3874875" cy="776158"/>
          </a:xfrm>
          <a:prstGeom prst="roundRect">
            <a:avLst/>
          </a:prstGeom>
          <a:solidFill>
            <a:srgbClr val="EDF7F8"/>
          </a:solidFill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최적구간을 활용한 조업운전</a:t>
            </a:r>
            <a:endParaRPr lang="en-US" altLang="ko-KR" b="1" dirty="0">
              <a:solidFill>
                <a:srgbClr val="002060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002060"/>
                </a:solidFill>
                <a:latin typeface="+mn-ea"/>
              </a:rPr>
              <a:t>필요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E7F38869-1754-5001-D7DB-5BFCEDA504A9}"/>
              </a:ext>
            </a:extLst>
          </p:cNvPr>
          <p:cNvCxnSpPr>
            <a:cxnSpLocks/>
            <a:stCxn id="2" idx="3"/>
            <a:endCxn id="60" idx="1"/>
          </p:cNvCxnSpPr>
          <p:nvPr/>
        </p:nvCxnSpPr>
        <p:spPr>
          <a:xfrm flipV="1">
            <a:off x="4982868" y="4770683"/>
            <a:ext cx="2582365" cy="1683315"/>
          </a:xfrm>
          <a:prstGeom prst="straightConnector1">
            <a:avLst/>
          </a:prstGeom>
          <a:ln w="28575">
            <a:solidFill>
              <a:srgbClr val="3443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7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개선안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36108" y="4732125"/>
            <a:ext cx="415305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Wingdings 2" panose="05020102010507070707" pitchFamily="18" charset="2"/>
              <a:buChar char=""/>
            </a:pPr>
            <a:r>
              <a:rPr lang="ko-KR" altLang="en-US" sz="1600" b="1" dirty="0">
                <a:latin typeface="+mn-ea"/>
              </a:rPr>
              <a:t>분기별 시장 수요 모니터링 활동 전개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ko-KR" altLang="en-US" sz="1600" b="1" dirty="0">
                <a:latin typeface="+mn-ea"/>
              </a:rPr>
              <a:t> 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지역별 </a:t>
            </a:r>
            <a:r>
              <a:rPr lang="ko-KR" altLang="en-US" sz="1600" b="1" dirty="0" err="1">
                <a:latin typeface="+mn-ea"/>
              </a:rPr>
              <a:t>지종</a:t>
            </a:r>
            <a:r>
              <a:rPr lang="ko-KR" altLang="en-US" sz="1600" b="1" dirty="0">
                <a:latin typeface="+mn-ea"/>
              </a:rPr>
              <a:t> 생산량 예측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en-US" altLang="ko-KR" sz="1600" b="1" dirty="0">
                <a:latin typeface="+mn-ea"/>
              </a:rPr>
              <a:t>  - </a:t>
            </a:r>
            <a:r>
              <a:rPr lang="ko-KR" altLang="en-US" sz="1600" b="1" dirty="0">
                <a:latin typeface="+mn-ea"/>
              </a:rPr>
              <a:t>당사의 적정 생산비중 예측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en-US" altLang="ko-KR" sz="1600" b="1" dirty="0">
                <a:latin typeface="+mn-ea"/>
              </a:rPr>
              <a:t>  - </a:t>
            </a:r>
            <a:r>
              <a:rPr lang="ko-KR" altLang="en-US" sz="1600" b="1" dirty="0">
                <a:latin typeface="+mn-ea"/>
              </a:rPr>
              <a:t>생산 계획 수립 시 생산 비중 반영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en-US" altLang="ko-KR" sz="1600" b="1" dirty="0">
                <a:latin typeface="+mn-ea"/>
              </a:rPr>
              <a:t>  - </a:t>
            </a:r>
            <a:r>
              <a:rPr lang="ko-KR" altLang="en-US" sz="1600" b="1" dirty="0">
                <a:latin typeface="+mn-ea"/>
              </a:rPr>
              <a:t>생산실적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판매실적과 차이 분석 및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en-US" altLang="ko-KR" sz="1600" b="1" dirty="0">
                <a:latin typeface="+mn-ea"/>
              </a:rPr>
              <a:t>    </a:t>
            </a:r>
            <a:r>
              <a:rPr lang="ko-KR" altLang="en-US" sz="1600" b="1" dirty="0">
                <a:latin typeface="+mn-ea"/>
              </a:rPr>
              <a:t>생산계획 반영   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2" name="Google Shape;71;p15">
            <a:extLst>
              <a:ext uri="{FF2B5EF4-FFF2-40B4-BE49-F238E27FC236}">
                <a16:creationId xmlns="" xmlns:a16="http://schemas.microsoft.com/office/drawing/2014/main" id="{E91687C4-7B57-EE06-4F13-8F4927521688}"/>
              </a:ext>
            </a:extLst>
          </p:cNvPr>
          <p:cNvSpPr txBox="1"/>
          <p:nvPr/>
        </p:nvSpPr>
        <p:spPr>
          <a:xfrm>
            <a:off x="6638973" y="4383709"/>
            <a:ext cx="4293657" cy="265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spcBef>
                <a:spcPts val="300"/>
              </a:spcBef>
              <a:buFont typeface="Wingdings 2" panose="05020102010507070707" pitchFamily="18" charset="2"/>
              <a:buChar char=""/>
            </a:pPr>
            <a:r>
              <a:rPr lang="ko-KR" altLang="en-US" sz="1600" b="1" dirty="0">
                <a:latin typeface="+mn-ea"/>
              </a:rPr>
              <a:t>계획 보수 및 공정 청소 강화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ko-KR" altLang="en-US" sz="1600" b="1" dirty="0">
                <a:latin typeface="+mn-ea"/>
              </a:rPr>
              <a:t> 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1</a:t>
            </a:r>
            <a:r>
              <a:rPr lang="ko-KR" altLang="en-US" sz="1600" b="1" dirty="0">
                <a:latin typeface="+mn-ea"/>
              </a:rPr>
              <a:t>회 전직원이 참여하는 </a:t>
            </a:r>
            <a:r>
              <a:rPr lang="ko-KR" altLang="en-US" sz="1600" b="1" dirty="0" err="1">
                <a:latin typeface="+mn-ea"/>
              </a:rPr>
              <a:t>설비별</a:t>
            </a:r>
            <a:r>
              <a:rPr lang="ko-KR" altLang="en-US" sz="1600" b="1" dirty="0">
                <a:latin typeface="+mn-ea"/>
              </a:rPr>
              <a:t> 이물질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1600" b="1" dirty="0">
                <a:latin typeface="+mn-ea"/>
              </a:rPr>
              <a:t>    </a:t>
            </a:r>
            <a:r>
              <a:rPr lang="ko-KR" altLang="en-US" sz="1600" b="1" dirty="0">
                <a:latin typeface="+mn-ea"/>
              </a:rPr>
              <a:t>제거 활동 전개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endParaRPr lang="en-US" altLang="ko-KR" sz="1000" b="1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 typeface="Wingdings 2" panose="05020102010507070707" pitchFamily="18" charset="2"/>
              <a:buChar char=""/>
            </a:pPr>
            <a:r>
              <a:rPr lang="ko-KR" altLang="en-US" sz="1600" b="1" dirty="0">
                <a:latin typeface="+mn-ea"/>
              </a:rPr>
              <a:t>고장 방지활동 캠페인 강화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ko-KR" altLang="en-US" sz="1600" b="1" dirty="0">
                <a:latin typeface="+mn-ea"/>
              </a:rPr>
              <a:t> 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매주 금요일 출근시 안정적인 조업활동을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1600" b="1" dirty="0">
                <a:latin typeface="+mn-ea"/>
              </a:rPr>
              <a:t>    </a:t>
            </a:r>
            <a:r>
              <a:rPr lang="ko-KR" altLang="en-US" sz="1600" b="1" dirty="0">
                <a:latin typeface="+mn-ea"/>
              </a:rPr>
              <a:t>위한 마음가짐 다짐활동 전개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ko-KR" altLang="en-US" sz="1600" b="1" dirty="0">
                <a:latin typeface="+mn-ea"/>
              </a:rPr>
              <a:t> 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 err="1">
                <a:latin typeface="+mn-ea"/>
              </a:rPr>
              <a:t>직책자</a:t>
            </a:r>
            <a:r>
              <a:rPr lang="ko-KR" altLang="en-US" sz="1600" b="1" dirty="0">
                <a:latin typeface="+mn-ea"/>
              </a:rPr>
              <a:t> 근무자 격려활동 전개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endParaRPr lang="ko-KR" altLang="en-US" sz="160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15" y="3291139"/>
            <a:ext cx="2505673" cy="670618"/>
          </a:xfrm>
          <a:prstGeom prst="rect">
            <a:avLst/>
          </a:prstGeom>
        </p:spPr>
      </p:pic>
      <p:sp>
        <p:nvSpPr>
          <p:cNvPr id="26" name="사각형: 둥근 모서리 4">
            <a:extLst>
              <a:ext uri="{FF2B5EF4-FFF2-40B4-BE49-F238E27FC236}">
                <a16:creationId xmlns="" xmlns:a16="http://schemas.microsoft.com/office/drawing/2014/main" id="{8A56379C-73BC-9110-48E3-7A285928E2EE}"/>
              </a:ext>
            </a:extLst>
          </p:cNvPr>
          <p:cNvSpPr/>
          <p:nvPr/>
        </p:nvSpPr>
        <p:spPr>
          <a:xfrm>
            <a:off x="934765" y="1253109"/>
            <a:ext cx="4955741" cy="5387218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4">
            <a:extLst>
              <a:ext uri="{FF2B5EF4-FFF2-40B4-BE49-F238E27FC236}">
                <a16:creationId xmlns="" xmlns:a16="http://schemas.microsoft.com/office/drawing/2014/main" id="{8A56379C-73BC-9110-48E3-7A285928E2EE}"/>
              </a:ext>
            </a:extLst>
          </p:cNvPr>
          <p:cNvSpPr/>
          <p:nvPr/>
        </p:nvSpPr>
        <p:spPr>
          <a:xfrm>
            <a:off x="6307932" y="1253109"/>
            <a:ext cx="4955741" cy="5387218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D1AB88D5-B5C0-8B8A-CBDC-1B984A11AB1B}"/>
              </a:ext>
            </a:extLst>
          </p:cNvPr>
          <p:cNvSpPr/>
          <p:nvPr/>
        </p:nvSpPr>
        <p:spPr>
          <a:xfrm>
            <a:off x="2003119" y="1101172"/>
            <a:ext cx="2959490" cy="48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시장의 변화를 감지할 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있는 모니터링 체계 구축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D1AB88D5-B5C0-8B8A-CBDC-1B984A11AB1B}"/>
              </a:ext>
            </a:extLst>
          </p:cNvPr>
          <p:cNvSpPr/>
          <p:nvPr/>
        </p:nvSpPr>
        <p:spPr>
          <a:xfrm>
            <a:off x="7348836" y="1161760"/>
            <a:ext cx="2959490" cy="48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rgbClr val="34436A"/>
                </a:solidFill>
              </a:rPr>
              <a:t>계획 보수 및 공정 청소와</a:t>
            </a:r>
            <a:endParaRPr lang="en-US" altLang="ko-KR" sz="2000" b="1">
              <a:solidFill>
                <a:srgbClr val="34436A"/>
              </a:solidFill>
            </a:endParaRPr>
          </a:p>
          <a:p>
            <a:pPr algn="ctr"/>
            <a:r>
              <a:rPr lang="ko-KR" altLang="en-US" sz="2000" b="1">
                <a:solidFill>
                  <a:srgbClr val="34436A"/>
                </a:solidFill>
              </a:rPr>
              <a:t>캠페인 활동</a:t>
            </a:r>
            <a:endParaRPr lang="en-US" altLang="ko-KR" sz="2000" b="1">
              <a:solidFill>
                <a:srgbClr val="34436A"/>
              </a:solidFill>
            </a:endParaRPr>
          </a:p>
        </p:txBody>
      </p:sp>
      <p:pic>
        <p:nvPicPr>
          <p:cNvPr id="7170" name="Picture 2" descr="How Supply Chains Can Improve Demand Forecasting | TechnologyAd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108" y="1783386"/>
            <a:ext cx="4153053" cy="294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슬라이드 번호 개체 틀 29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14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https://www.hyundai-wia.com/upload/INFO/thumb_202205231428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679" y="1738647"/>
            <a:ext cx="4070243" cy="271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개선안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Google Shape;71;p15">
            <a:extLst>
              <a:ext uri="{FF2B5EF4-FFF2-40B4-BE49-F238E27FC236}">
                <a16:creationId xmlns="" xmlns:a16="http://schemas.microsoft.com/office/drawing/2014/main" id="{ECBEA079-0349-5A45-B5A6-FB642DB3B993}"/>
              </a:ext>
            </a:extLst>
          </p:cNvPr>
          <p:cNvSpPr txBox="1"/>
          <p:nvPr/>
        </p:nvSpPr>
        <p:spPr>
          <a:xfrm>
            <a:off x="1024385" y="4107777"/>
            <a:ext cx="4801626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spcBef>
                <a:spcPts val="300"/>
              </a:spcBef>
              <a:buFont typeface="Wingdings 2" panose="05020102010507070707" pitchFamily="18" charset="2"/>
              <a:buChar char=""/>
            </a:pPr>
            <a:r>
              <a:rPr lang="ko-KR" altLang="en-US" sz="1600" b="1" dirty="0">
                <a:latin typeface="+mn-ea"/>
              </a:rPr>
              <a:t>계측기 관리책임자 선정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ko-KR" altLang="en-US" sz="1600" b="1" dirty="0">
                <a:latin typeface="+mn-ea"/>
              </a:rPr>
              <a:t> 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계측기 공급 업체와 협업하여 분기별 점검 실시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ko-KR" altLang="en-US" sz="1600" b="1" dirty="0">
                <a:latin typeface="+mn-ea"/>
              </a:rPr>
              <a:t> 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불량 계측기 발생시 즉각적인 교체 및 보수 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endParaRPr lang="en-US" altLang="ko-KR" sz="1000" b="1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 typeface="Wingdings 2" panose="05020102010507070707" pitchFamily="18" charset="2"/>
              <a:buChar char=""/>
            </a:pPr>
            <a:r>
              <a:rPr lang="ko-KR" altLang="en-US" sz="1600" b="1" dirty="0">
                <a:latin typeface="+mn-ea"/>
              </a:rPr>
              <a:t>계측기 </a:t>
            </a:r>
            <a:r>
              <a:rPr lang="en-US" altLang="ko-KR" sz="1600" b="1" dirty="0">
                <a:latin typeface="+mn-ea"/>
              </a:rPr>
              <a:t>Spec</a:t>
            </a:r>
            <a:r>
              <a:rPr lang="ko-KR" altLang="en-US" sz="1600" b="1" dirty="0">
                <a:latin typeface="+mn-ea"/>
              </a:rPr>
              <a:t> 재조정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1600" b="1" dirty="0">
                <a:latin typeface="+mn-ea"/>
              </a:rPr>
              <a:t>  - </a:t>
            </a:r>
            <a:r>
              <a:rPr lang="ko-KR" altLang="en-US" sz="1600" b="1" dirty="0">
                <a:latin typeface="+mn-ea"/>
              </a:rPr>
              <a:t>주기적 수집 데이터의 변동성 확인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1600" b="1" dirty="0">
                <a:latin typeface="+mn-ea"/>
              </a:rPr>
              <a:t>  - Spec </a:t>
            </a:r>
            <a:r>
              <a:rPr lang="ko-KR" altLang="en-US" sz="1600" b="1" dirty="0">
                <a:latin typeface="+mn-ea"/>
              </a:rPr>
              <a:t>재설정 대상 계측기 선정 및 교정 실시</a:t>
            </a:r>
            <a:endParaRPr lang="en-US" altLang="ko-KR" sz="1600" b="1" dirty="0">
              <a:latin typeface="+mn-ea"/>
            </a:endParaRPr>
          </a:p>
          <a:p>
            <a:pPr>
              <a:spcBef>
                <a:spcPts val="300"/>
              </a:spcBef>
            </a:pPr>
            <a:endParaRPr lang="en-US" altLang="ko-KR" sz="1000" b="1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 typeface="Wingdings 2" panose="05020102010507070707" pitchFamily="18" charset="2"/>
              <a:buChar char=""/>
            </a:pPr>
            <a:r>
              <a:rPr lang="ko-KR" altLang="en-US" sz="1600" b="1" dirty="0">
                <a:latin typeface="+mn-ea"/>
              </a:rPr>
              <a:t>계측기 유지보수를 위한 예산 수립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7" name="Picture 6" descr="계측장비 고장수리, 유지보수 - 대한민국">
            <a:extLst>
              <a:ext uri="{FF2B5EF4-FFF2-40B4-BE49-F238E27FC236}">
                <a16:creationId xmlns="" xmlns:a16="http://schemas.microsoft.com/office/drawing/2014/main" id="{72793389-A972-84C1-FF68-7AA425FA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12" y="1602282"/>
            <a:ext cx="3039973" cy="255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4">
            <a:extLst>
              <a:ext uri="{FF2B5EF4-FFF2-40B4-BE49-F238E27FC236}">
                <a16:creationId xmlns="" xmlns:a16="http://schemas.microsoft.com/office/drawing/2014/main" id="{8A56379C-73BC-9110-48E3-7A285928E2EE}"/>
              </a:ext>
            </a:extLst>
          </p:cNvPr>
          <p:cNvSpPr/>
          <p:nvPr/>
        </p:nvSpPr>
        <p:spPr>
          <a:xfrm>
            <a:off x="947329" y="1253109"/>
            <a:ext cx="4955741" cy="5387218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1AB88D5-B5C0-8B8A-CBDC-1B984A11AB1B}"/>
              </a:ext>
            </a:extLst>
          </p:cNvPr>
          <p:cNvSpPr/>
          <p:nvPr/>
        </p:nvSpPr>
        <p:spPr>
          <a:xfrm>
            <a:off x="1768781" y="1090560"/>
            <a:ext cx="2959490" cy="48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rgbClr val="333F50"/>
                </a:solidFill>
              </a:rPr>
              <a:t>계측기 불량 교체 및 관리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15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23">
            <a:extLst>
              <a:ext uri="{FF2B5EF4-FFF2-40B4-BE49-F238E27FC236}">
                <a16:creationId xmlns="" xmlns:a16="http://schemas.microsoft.com/office/drawing/2014/main" id="{28FC1B55-A14A-3E8E-DD88-C8BE02B4D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77061"/>
              </p:ext>
            </p:extLst>
          </p:nvPr>
        </p:nvGraphicFramePr>
        <p:xfrm>
          <a:off x="6199292" y="2108220"/>
          <a:ext cx="549207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841">
                  <a:extLst>
                    <a:ext uri="{9D8B030D-6E8A-4147-A177-3AD203B41FA5}">
                      <a16:colId xmlns="" xmlns:a16="http://schemas.microsoft.com/office/drawing/2014/main" val="602392904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428391056"/>
                    </a:ext>
                  </a:extLst>
                </a:gridCol>
                <a:gridCol w="1035292">
                  <a:extLst>
                    <a:ext uri="{9D8B030D-6E8A-4147-A177-3AD203B41FA5}">
                      <a16:colId xmlns="" xmlns:a16="http://schemas.microsoft.com/office/drawing/2014/main" val="580291873"/>
                    </a:ext>
                  </a:extLst>
                </a:gridCol>
                <a:gridCol w="1098415">
                  <a:extLst>
                    <a:ext uri="{9D8B030D-6E8A-4147-A177-3AD203B41FA5}">
                      <a16:colId xmlns="" xmlns:a16="http://schemas.microsoft.com/office/drawing/2014/main" val="2363402224"/>
                    </a:ext>
                  </a:extLst>
                </a:gridCol>
                <a:gridCol w="1098415">
                  <a:extLst>
                    <a:ext uri="{9D8B030D-6E8A-4147-A177-3AD203B41FA5}">
                      <a16:colId xmlns="" xmlns:a16="http://schemas.microsoft.com/office/drawing/2014/main" val="1948377191"/>
                    </a:ext>
                  </a:extLst>
                </a:gridCol>
              </a:tblGrid>
              <a:tr h="321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계측기 번호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기존 </a:t>
                      </a:r>
                      <a:endParaRPr lang="en-US" altLang="ko-KR" sz="1200" b="0" dirty="0"/>
                    </a:p>
                    <a:p>
                      <a:pPr algn="ctr" latinLnBrk="1"/>
                      <a:r>
                        <a:rPr lang="ko-KR" altLang="en-US" sz="1200" b="0" dirty="0"/>
                        <a:t>기준 최소값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기준</a:t>
                      </a:r>
                      <a:endParaRPr lang="en-US" altLang="ko-KR" sz="1200" b="0" dirty="0"/>
                    </a:p>
                    <a:p>
                      <a:pPr algn="ctr" latinLnBrk="1"/>
                      <a:r>
                        <a:rPr lang="ko-KR" altLang="en-US" sz="1200" b="0" dirty="0"/>
                        <a:t>기준 최대값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수정 </a:t>
                      </a:r>
                      <a:endParaRPr lang="en-US" altLang="ko-KR" sz="1200" b="0" dirty="0"/>
                    </a:p>
                    <a:p>
                      <a:pPr algn="ctr" latinLnBrk="1"/>
                      <a:r>
                        <a:rPr lang="ko-KR" altLang="en-US" sz="1200" b="0" dirty="0"/>
                        <a:t>기준 최소값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수정</a:t>
                      </a:r>
                      <a:endParaRPr lang="en-US" altLang="ko-KR" sz="1200" b="0" dirty="0"/>
                    </a:p>
                    <a:p>
                      <a:pPr algn="ctr" latinLnBrk="1"/>
                      <a:r>
                        <a:rPr lang="ko-KR" altLang="en-US" sz="1200" b="0" dirty="0"/>
                        <a:t>기준 최대값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8169941"/>
                  </a:ext>
                </a:extLst>
              </a:tr>
              <a:tr h="192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싱글 </a:t>
                      </a:r>
                      <a:r>
                        <a:rPr lang="ko-KR" altLang="en-US" sz="1200" b="1" dirty="0" err="1"/>
                        <a:t>밴각도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200" b="1" dirty="0"/>
                        <a:t>(TAG_086)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95095165"/>
                  </a:ext>
                </a:extLst>
              </a:tr>
              <a:tr h="192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펄퍼</a:t>
                      </a:r>
                      <a:r>
                        <a:rPr lang="ko-KR" altLang="en-US" sz="1200" b="1" dirty="0"/>
                        <a:t> 중심 레벨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200" b="1" dirty="0"/>
                        <a:t>(TAG_101)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80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100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49586905"/>
                  </a:ext>
                </a:extLst>
              </a:tr>
              <a:tr h="192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캘린더 희석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200" b="1" dirty="0"/>
                        <a:t>(TAG_123)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30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45397447"/>
                  </a:ext>
                </a:extLst>
              </a:tr>
            </a:tbl>
          </a:graphicData>
        </a:graphic>
      </p:graphicFrame>
      <p:graphicFrame>
        <p:nvGraphicFramePr>
          <p:cNvPr id="3" name="표 23">
            <a:extLst>
              <a:ext uri="{FF2B5EF4-FFF2-40B4-BE49-F238E27FC236}">
                <a16:creationId xmlns="" xmlns:a16="http://schemas.microsoft.com/office/drawing/2014/main" id="{9A9C2473-CB82-A866-AF54-08B45E3B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28528"/>
              </p:ext>
            </p:extLst>
          </p:nvPr>
        </p:nvGraphicFramePr>
        <p:xfrm>
          <a:off x="6199292" y="4548633"/>
          <a:ext cx="549207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841">
                  <a:extLst>
                    <a:ext uri="{9D8B030D-6E8A-4147-A177-3AD203B41FA5}">
                      <a16:colId xmlns="" xmlns:a16="http://schemas.microsoft.com/office/drawing/2014/main" val="602392904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428391056"/>
                    </a:ext>
                  </a:extLst>
                </a:gridCol>
                <a:gridCol w="1035292">
                  <a:extLst>
                    <a:ext uri="{9D8B030D-6E8A-4147-A177-3AD203B41FA5}">
                      <a16:colId xmlns="" xmlns:a16="http://schemas.microsoft.com/office/drawing/2014/main" val="580291873"/>
                    </a:ext>
                  </a:extLst>
                </a:gridCol>
                <a:gridCol w="1098415">
                  <a:extLst>
                    <a:ext uri="{9D8B030D-6E8A-4147-A177-3AD203B41FA5}">
                      <a16:colId xmlns="" xmlns:a16="http://schemas.microsoft.com/office/drawing/2014/main" val="2363402224"/>
                    </a:ext>
                  </a:extLst>
                </a:gridCol>
                <a:gridCol w="1098415">
                  <a:extLst>
                    <a:ext uri="{9D8B030D-6E8A-4147-A177-3AD203B41FA5}">
                      <a16:colId xmlns="" xmlns:a16="http://schemas.microsoft.com/office/drawing/2014/main" val="1948377191"/>
                    </a:ext>
                  </a:extLst>
                </a:gridCol>
              </a:tblGrid>
              <a:tr h="2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계측기 번호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기존 </a:t>
                      </a:r>
                      <a:endParaRPr lang="en-US" altLang="ko-KR" sz="1200" b="0" dirty="0"/>
                    </a:p>
                    <a:p>
                      <a:pPr algn="ctr" latinLnBrk="1"/>
                      <a:r>
                        <a:rPr lang="ko-KR" altLang="en-US" sz="1200" b="0" dirty="0"/>
                        <a:t>기준 최소값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기준</a:t>
                      </a:r>
                      <a:endParaRPr lang="en-US" altLang="ko-KR" sz="1200" b="0" dirty="0"/>
                    </a:p>
                    <a:p>
                      <a:pPr algn="ctr" latinLnBrk="1"/>
                      <a:r>
                        <a:rPr lang="ko-KR" altLang="en-US" sz="1200" b="0" dirty="0"/>
                        <a:t>기준 최대값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수정 </a:t>
                      </a:r>
                      <a:endParaRPr lang="en-US" altLang="ko-KR" sz="1200" b="0" dirty="0"/>
                    </a:p>
                    <a:p>
                      <a:pPr algn="ctr" latinLnBrk="1"/>
                      <a:r>
                        <a:rPr lang="ko-KR" altLang="en-US" sz="1200" b="0" dirty="0"/>
                        <a:t>기준 최소값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수정</a:t>
                      </a:r>
                      <a:endParaRPr lang="en-US" altLang="ko-KR" sz="1200" b="0" dirty="0"/>
                    </a:p>
                    <a:p>
                      <a:pPr algn="ctr" latinLnBrk="1"/>
                      <a:r>
                        <a:rPr lang="ko-KR" altLang="en-US" sz="1200" b="0" dirty="0"/>
                        <a:t>기준 최대값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8169941"/>
                  </a:ext>
                </a:extLst>
              </a:tr>
              <a:tr h="158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스크린 차압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200" b="1" dirty="0"/>
                        <a:t>(TAG_135)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-0.5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1.25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-0.25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0.25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95095165"/>
                  </a:ext>
                </a:extLst>
              </a:tr>
              <a:tr h="169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스팀 카운트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200" b="1" dirty="0"/>
                        <a:t>(TAG_141)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1.5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1.0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49586905"/>
                  </a:ext>
                </a:extLst>
              </a:tr>
              <a:tr h="169061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서브 </a:t>
                      </a:r>
                      <a:r>
                        <a:rPr lang="en-US" altLang="ko-KR" sz="1200" b="1" dirty="0"/>
                        <a:t>FAN</a:t>
                      </a:r>
                      <a:r>
                        <a:rPr lang="ko-KR" altLang="en-US" sz="1200" b="1" dirty="0"/>
                        <a:t>온도</a:t>
                      </a:r>
                      <a:r>
                        <a:rPr lang="en-US" altLang="ko-KR" sz="1200" b="1" dirty="0"/>
                        <a:t>(TAG_167)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90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45397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04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개선안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사각형: 둥근 모서리 4">
            <a:extLst>
              <a:ext uri="{FF2B5EF4-FFF2-40B4-BE49-F238E27FC236}">
                <a16:creationId xmlns="" xmlns:a16="http://schemas.microsoft.com/office/drawing/2014/main" id="{8A56379C-73BC-9110-48E3-7A285928E2EE}"/>
              </a:ext>
            </a:extLst>
          </p:cNvPr>
          <p:cNvSpPr/>
          <p:nvPr/>
        </p:nvSpPr>
        <p:spPr>
          <a:xfrm>
            <a:off x="642850" y="1212078"/>
            <a:ext cx="11029746" cy="5387218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1AB88D5-B5C0-8B8A-CBDC-1B984A11AB1B}"/>
              </a:ext>
            </a:extLst>
          </p:cNvPr>
          <p:cNvSpPr/>
          <p:nvPr/>
        </p:nvSpPr>
        <p:spPr>
          <a:xfrm>
            <a:off x="1791696" y="1002105"/>
            <a:ext cx="4459814" cy="515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실시간 모니터링 시스템 개발 및 운영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17432" y="2119707"/>
            <a:ext cx="7151569" cy="4316239"/>
            <a:chOff x="972152" y="1517110"/>
            <a:chExt cx="7643855" cy="4855698"/>
          </a:xfrm>
        </p:grpSpPr>
        <p:pic>
          <p:nvPicPr>
            <p:cNvPr id="47" name="그림 46">
              <a:extLst>
                <a:ext uri="{FF2B5EF4-FFF2-40B4-BE49-F238E27FC236}">
                  <a16:creationId xmlns="" xmlns:a16="http://schemas.microsoft.com/office/drawing/2014/main" id="{7576F73F-3495-75B2-0992-E3422138A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56" r="33599"/>
            <a:stretch/>
          </p:blipFill>
          <p:spPr>
            <a:xfrm>
              <a:off x="1116531" y="1517110"/>
              <a:ext cx="6824311" cy="4855698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972152" y="2050181"/>
              <a:ext cx="577515" cy="281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962752" y="1517111"/>
              <a:ext cx="2653255" cy="2381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오른쪽으로 구부러진 화살표 3"/>
          <p:cNvSpPr/>
          <p:nvPr/>
        </p:nvSpPr>
        <p:spPr>
          <a:xfrm flipV="1">
            <a:off x="884798" y="2859773"/>
            <a:ext cx="529334" cy="1839520"/>
          </a:xfrm>
          <a:prstGeom prst="curvedRightArrow">
            <a:avLst>
              <a:gd name="adj1" fmla="val 49202"/>
              <a:gd name="adj2" fmla="val 113451"/>
              <a:gd name="adj3" fmla="val 25000"/>
            </a:avLst>
          </a:prstGeom>
          <a:solidFill>
            <a:srgbClr val="A7D7A7"/>
          </a:solidFill>
          <a:ln>
            <a:solidFill>
              <a:srgbClr val="35A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8437" y="1680459"/>
            <a:ext cx="2261889" cy="414802"/>
          </a:xfrm>
          <a:prstGeom prst="roundRect">
            <a:avLst>
              <a:gd name="adj" fmla="val 2911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실시간 데이터 확인</a:t>
            </a:r>
            <a:endParaRPr lang="ko-KR" altLang="en-US" b="1"/>
          </a:p>
        </p:txBody>
      </p:sp>
      <p:grpSp>
        <p:nvGrpSpPr>
          <p:cNvPr id="7" name="그룹 6"/>
          <p:cNvGrpSpPr/>
          <p:nvPr/>
        </p:nvGrpSpPr>
        <p:grpSpPr>
          <a:xfrm>
            <a:off x="6176794" y="2290811"/>
            <a:ext cx="2324523" cy="1716238"/>
            <a:chOff x="6247700" y="2505508"/>
            <a:chExt cx="2059807" cy="1520793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7576F73F-3495-75B2-0992-E3422138A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114" t="14150" r="706" b="54530"/>
            <a:stretch/>
          </p:blipFill>
          <p:spPr>
            <a:xfrm>
              <a:off x="6247700" y="2505508"/>
              <a:ext cx="2059807" cy="152079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271461" y="3134350"/>
              <a:ext cx="201228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smtClean="0">
                  <a:latin typeface="+mn-ea"/>
                </a:rPr>
                <a:t>드라이</a:t>
              </a:r>
              <a:r>
                <a:rPr lang="en-US" altLang="ko-KR" sz="1600" b="1" spc="-150" smtClean="0">
                  <a:latin typeface="+mn-ea"/>
                </a:rPr>
                <a:t> </a:t>
              </a:r>
              <a:r>
                <a:rPr lang="ko-KR" altLang="en-US" sz="1600" b="1" spc="-150" smtClean="0">
                  <a:latin typeface="+mn-ea"/>
                </a:rPr>
                <a:t>및 사이즈 파트</a:t>
              </a:r>
              <a:endParaRPr lang="en-US" altLang="ko-KR" sz="1600" b="1" spc="-150" smtClean="0">
                <a:latin typeface="+mn-ea"/>
              </a:endParaRPr>
            </a:p>
            <a:p>
              <a:pPr algn="ctr"/>
              <a:r>
                <a:rPr lang="en-US" altLang="ko-KR" sz="1600" b="1" spc="-150" smtClean="0">
                  <a:latin typeface="+mn-ea"/>
                </a:rPr>
                <a:t>TAG_104</a:t>
              </a:r>
              <a:r>
                <a:rPr lang="ko-KR" altLang="en-US" sz="1600" b="1" spc="-150" smtClean="0">
                  <a:latin typeface="+mn-ea"/>
                </a:rPr>
                <a:t>번</a:t>
              </a:r>
              <a:endParaRPr lang="en-US" altLang="ko-KR" sz="1600" b="1" spc="-150" smtClean="0">
                <a:latin typeface="+mn-ea"/>
              </a:endParaRPr>
            </a:p>
            <a:p>
              <a:pPr algn="ctr"/>
              <a:r>
                <a:rPr lang="ko-KR" altLang="en-US" sz="1600" b="1" spc="-150" smtClean="0">
                  <a:latin typeface="+mn-ea"/>
                </a:rPr>
                <a:t>고장확률 </a:t>
              </a:r>
              <a:r>
                <a:rPr lang="en-US" altLang="ko-KR" sz="1600" b="1" spc="-150" smtClean="0">
                  <a:latin typeface="+mn-ea"/>
                </a:rPr>
                <a:t>0.83%</a:t>
              </a:r>
              <a:endParaRPr lang="ko-KR" altLang="en-US" sz="1600" b="1" spc="-150">
                <a:latin typeface="+mn-ea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6207788" y="1680459"/>
            <a:ext cx="2261889" cy="414802"/>
          </a:xfrm>
          <a:prstGeom prst="roundRect">
            <a:avLst>
              <a:gd name="adj" fmla="val 2911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고장 예측 확인</a:t>
            </a:r>
            <a:endParaRPr lang="ko-KR" altLang="en-US" b="1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78298" y="4423648"/>
            <a:ext cx="2261889" cy="414802"/>
          </a:xfrm>
          <a:prstGeom prst="roundRect">
            <a:avLst>
              <a:gd name="adj" fmla="val 2911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운전조건 작업 변경</a:t>
            </a:r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8046982" y="4993606"/>
            <a:ext cx="2324523" cy="1352702"/>
          </a:xfrm>
          <a:prstGeom prst="rect">
            <a:avLst/>
          </a:prstGeom>
          <a:solidFill>
            <a:schemeClr val="bg1"/>
          </a:solidFill>
          <a:ln w="28575"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600" b="1">
                <a:solidFill>
                  <a:prstClr val="black"/>
                </a:solidFill>
                <a:latin typeface="맑은 고딕" panose="020B0503020000020004" pitchFamily="50" charset="-127"/>
              </a:rPr>
              <a:t>TAG_104</a:t>
            </a:r>
            <a:r>
              <a:rPr lang="ko-KR" altLang="en-US" sz="1600" b="1" smtClean="0">
                <a:solidFill>
                  <a:prstClr val="black"/>
                </a:solidFill>
                <a:latin typeface="맑은 고딕" panose="020B0503020000020004" pitchFamily="50" charset="-127"/>
              </a:rPr>
              <a:t>번</a:t>
            </a:r>
            <a:endParaRPr lang="en-US" altLang="ko-KR"/>
          </a:p>
          <a:p>
            <a:pPr lvl="0" algn="ctr"/>
            <a:r>
              <a:rPr lang="ko-KR" altLang="en-US" sz="1600" b="1" smtClean="0">
                <a:solidFill>
                  <a:prstClr val="black"/>
                </a:solidFill>
                <a:latin typeface="맑은 고딕" panose="020B0503020000020004" pitchFamily="50" charset="-127"/>
              </a:rPr>
              <a:t>기준최소값</a:t>
            </a:r>
            <a:r>
              <a:rPr lang="en-US" altLang="ko-KR" sz="1600" b="1" smtClean="0">
                <a:solidFill>
                  <a:prstClr val="black"/>
                </a:solidFill>
                <a:latin typeface="맑은 고딕" panose="020B0503020000020004" pitchFamily="50" charset="-127"/>
              </a:rPr>
              <a:t>: 0.25</a:t>
            </a:r>
          </a:p>
          <a:p>
            <a:pPr lvl="0" algn="ctr"/>
            <a:r>
              <a:rPr lang="ko-KR" altLang="en-US" sz="1600" b="1" smtClean="0">
                <a:solidFill>
                  <a:prstClr val="black"/>
                </a:solidFill>
                <a:latin typeface="맑은 고딕" panose="020B0503020000020004" pitchFamily="50" charset="-127"/>
              </a:rPr>
              <a:t>기준최대값</a:t>
            </a:r>
            <a:r>
              <a:rPr lang="en-US" altLang="ko-KR" sz="1600" b="1" smtClean="0">
                <a:solidFill>
                  <a:prstClr val="black"/>
                </a:solidFill>
                <a:latin typeface="맑은 고딕" panose="020B0503020000020004" pitchFamily="50" charset="-127"/>
              </a:rPr>
              <a:t>: 0.65</a:t>
            </a:r>
          </a:p>
          <a:p>
            <a:pPr lvl="0" algn="ctr"/>
            <a:r>
              <a:rPr lang="ko-KR" altLang="en-US" sz="1600" b="1" smtClean="0">
                <a:solidFill>
                  <a:prstClr val="black"/>
                </a:solidFill>
                <a:latin typeface="맑은 고딕" panose="020B0503020000020004" pitchFamily="50" charset="-127"/>
              </a:rPr>
              <a:t>재조정</a:t>
            </a:r>
            <a:endParaRPr lang="en-US" altLang="ko-KR" sz="1600" b="1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23" y="2290811"/>
            <a:ext cx="2283641" cy="1715258"/>
          </a:xfrm>
          <a:prstGeom prst="rect">
            <a:avLst/>
          </a:prstGeom>
          <a:ln w="28575">
            <a:solidFill>
              <a:srgbClr val="7E7E7E"/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9126700" y="1685568"/>
            <a:ext cx="2261889" cy="414802"/>
          </a:xfrm>
          <a:prstGeom prst="roundRect">
            <a:avLst>
              <a:gd name="adj" fmla="val 2911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근무자 알림 전송</a:t>
            </a:r>
            <a:endParaRPr lang="ko-KR" altLang="en-US" b="1"/>
          </a:p>
        </p:txBody>
      </p:sp>
      <p:sp>
        <p:nvSpPr>
          <p:cNvPr id="19" name="오른쪽 화살표 18"/>
          <p:cNvSpPr/>
          <p:nvPr/>
        </p:nvSpPr>
        <p:spPr>
          <a:xfrm>
            <a:off x="5705228" y="2863352"/>
            <a:ext cx="394573" cy="570176"/>
          </a:xfrm>
          <a:prstGeom prst="rightArrow">
            <a:avLst/>
          </a:prstGeom>
          <a:solidFill>
            <a:srgbClr val="A7D7A7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595986" y="2859773"/>
            <a:ext cx="394573" cy="570176"/>
          </a:xfrm>
          <a:prstGeom prst="rightArrow">
            <a:avLst/>
          </a:prstGeom>
          <a:solidFill>
            <a:srgbClr val="A7D7A7"/>
          </a:solidFill>
          <a:ln>
            <a:solidFill>
              <a:srgbClr val="35A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7470830" y="5143921"/>
            <a:ext cx="394573" cy="570176"/>
          </a:xfrm>
          <a:prstGeom prst="rightArrow">
            <a:avLst/>
          </a:prstGeom>
          <a:solidFill>
            <a:srgbClr val="A7D7A7"/>
          </a:solidFill>
          <a:ln>
            <a:solidFill>
              <a:srgbClr val="35A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으로 구부러진 화살표 28"/>
          <p:cNvSpPr/>
          <p:nvPr/>
        </p:nvSpPr>
        <p:spPr>
          <a:xfrm rot="964440" flipH="1">
            <a:off x="10757383" y="4242365"/>
            <a:ext cx="529334" cy="1403012"/>
          </a:xfrm>
          <a:prstGeom prst="curvedRightArrow">
            <a:avLst>
              <a:gd name="adj1" fmla="val 49202"/>
              <a:gd name="adj2" fmla="val 113451"/>
              <a:gd name="adj3" fmla="val 25000"/>
            </a:avLst>
          </a:prstGeom>
          <a:solidFill>
            <a:srgbClr val="A7D7A7"/>
          </a:solidFill>
          <a:ln>
            <a:solidFill>
              <a:srgbClr val="35A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슬라이드 번호 개체 틀 21"/>
          <p:cNvSpPr txBox="1">
            <a:spLocks/>
          </p:cNvSpPr>
          <p:nvPr/>
        </p:nvSpPr>
        <p:spPr>
          <a:xfrm>
            <a:off x="8610600" y="6640327"/>
            <a:ext cx="2743200" cy="381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16/18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47443" y="4607816"/>
            <a:ext cx="1008185" cy="4612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TAG_104</a:t>
            </a:r>
          </a:p>
          <a:p>
            <a:pPr algn="ctr"/>
            <a:r>
              <a:rPr lang="en-US" altLang="ko-KR" sz="1200" b="1" smtClean="0"/>
              <a:t>(Size </a:t>
            </a:r>
            <a:r>
              <a:rPr lang="ko-KR" altLang="en-US" sz="1200" b="1" smtClean="0"/>
              <a:t>압력</a:t>
            </a:r>
            <a:r>
              <a:rPr lang="en-US" altLang="ko-KR" sz="1200" b="1" smtClean="0"/>
              <a:t>)</a:t>
            </a:r>
            <a:endParaRPr lang="ko-KR" altLang="en-US" sz="1200" b="1"/>
          </a:p>
        </p:txBody>
      </p:sp>
      <p:sp>
        <p:nvSpPr>
          <p:cNvPr id="26" name="직사각형 25"/>
          <p:cNvSpPr/>
          <p:nvPr/>
        </p:nvSpPr>
        <p:spPr>
          <a:xfrm>
            <a:off x="2768105" y="4630414"/>
            <a:ext cx="1008185" cy="4553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TAG_124</a:t>
            </a:r>
          </a:p>
          <a:p>
            <a:pPr algn="ctr"/>
            <a:r>
              <a:rPr lang="en-US" altLang="ko-KR" sz="1200" b="1" smtClean="0"/>
              <a:t>(Calender Valve)</a:t>
            </a:r>
            <a:endParaRPr lang="ko-KR" altLang="en-US" sz="1200" b="1"/>
          </a:p>
        </p:txBody>
      </p:sp>
      <p:sp>
        <p:nvSpPr>
          <p:cNvPr id="27" name="직사각형 26"/>
          <p:cNvSpPr/>
          <p:nvPr/>
        </p:nvSpPr>
        <p:spPr>
          <a:xfrm>
            <a:off x="3858520" y="4610201"/>
            <a:ext cx="1008185" cy="4612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TAG_132</a:t>
            </a:r>
          </a:p>
          <a:p>
            <a:pPr algn="ctr"/>
            <a:r>
              <a:rPr lang="en-US" altLang="ko-KR" sz="1100" b="1" smtClean="0"/>
              <a:t>(</a:t>
            </a:r>
            <a:r>
              <a:rPr lang="ko-KR" altLang="en-US" sz="1100" b="1" smtClean="0"/>
              <a:t>물탱크 수위</a:t>
            </a:r>
            <a:r>
              <a:rPr lang="en-US" altLang="ko-KR" sz="1100" b="1" smtClean="0"/>
              <a:t>)</a:t>
            </a:r>
            <a:endParaRPr lang="ko-KR" altLang="en-US" sz="1100" b="1"/>
          </a:p>
        </p:txBody>
      </p:sp>
      <p:sp>
        <p:nvSpPr>
          <p:cNvPr id="31" name="직사각형 30"/>
          <p:cNvSpPr/>
          <p:nvPr/>
        </p:nvSpPr>
        <p:spPr>
          <a:xfrm>
            <a:off x="5905137" y="4605131"/>
            <a:ext cx="1201643" cy="4806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TAG_143</a:t>
            </a:r>
          </a:p>
          <a:p>
            <a:pPr algn="ctr"/>
            <a:r>
              <a:rPr lang="en-US" altLang="ko-KR" sz="1100" b="1" smtClean="0"/>
              <a:t>(</a:t>
            </a:r>
            <a:r>
              <a:rPr lang="ko-KR" altLang="en-US" sz="1100" b="1" smtClean="0"/>
              <a:t>사이즈액 서브 펌프</a:t>
            </a:r>
            <a:r>
              <a:rPr lang="en-US" altLang="ko-KR" sz="1100" b="1" smtClean="0"/>
              <a:t>)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289978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 dirty="0"/>
              <a:t>시연영상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640513"/>
            <a:ext cx="2743200" cy="381000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17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pic>
        <p:nvPicPr>
          <p:cNvPr id="3" name="화면 기록 2022-11-18 오전 11.39.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6581" y="1075113"/>
            <a:ext cx="9076138" cy="5902375"/>
          </a:xfrm>
        </p:spPr>
      </p:pic>
    </p:spTree>
    <p:extLst>
      <p:ext uri="{BB962C8B-B14F-4D97-AF65-F5344CB8AC3E}">
        <p14:creationId xmlns:p14="http://schemas.microsoft.com/office/powerpoint/2010/main" val="22339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2">
            <a:extLst>
              <a:ext uri="{FF2B5EF4-FFF2-40B4-BE49-F238E27FC236}">
                <a16:creationId xmlns="" xmlns:a16="http://schemas.microsoft.com/office/drawing/2014/main" id="{77448576-B0B6-1B89-EAC4-75977B71D9D0}"/>
              </a:ext>
            </a:extLst>
          </p:cNvPr>
          <p:cNvSpPr/>
          <p:nvPr/>
        </p:nvSpPr>
        <p:spPr>
          <a:xfrm>
            <a:off x="507380" y="1236525"/>
            <a:ext cx="10961810" cy="5251865"/>
          </a:xfrm>
          <a:prstGeom prst="roundRect">
            <a:avLst/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rgbClr val="34436A"/>
              </a:solidFill>
              <a:latin typeface="+mn-ea"/>
            </a:endParaRPr>
          </a:p>
          <a:p>
            <a:endParaRPr lang="en-US" altLang="ko-KR" b="1" dirty="0">
              <a:solidFill>
                <a:srgbClr val="34436A"/>
              </a:solidFill>
              <a:latin typeface="+mn-ea"/>
            </a:endParaRPr>
          </a:p>
          <a:p>
            <a:r>
              <a:rPr lang="ko-KR" altLang="en-US" sz="2000" b="1" dirty="0" err="1">
                <a:solidFill>
                  <a:srgbClr val="34436A"/>
                </a:solidFill>
                <a:latin typeface="+mn-ea"/>
              </a:rPr>
              <a:t>김현서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데이터 분석 계획부터 시각화 및 검증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예측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모델링까지 전반적인 분석 절차를 이해할 수 있었다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rgbClr val="34436A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김민준 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데이터 분석은 모델링도 중요하겠지만 실질적인 분석 계획이 뒷받침 되어야 우리가 알고 싶은 것들을 확인하고 예상했던 가설을 설명할 수 있는 것 같다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.</a:t>
            </a:r>
            <a:br>
              <a:rPr lang="en-US" altLang="ko-KR" sz="2000" b="1" dirty="0">
                <a:solidFill>
                  <a:srgbClr val="34436A"/>
                </a:solidFill>
                <a:latin typeface="+mn-ea"/>
              </a:rPr>
            </a:br>
            <a:endParaRPr lang="en-US" altLang="ko-KR" sz="1000" b="1" dirty="0">
              <a:solidFill>
                <a:srgbClr val="34436A"/>
              </a:solidFill>
              <a:latin typeface="+mn-ea"/>
            </a:endParaRPr>
          </a:p>
          <a:p>
            <a:r>
              <a:rPr lang="ko-KR" altLang="en-US" sz="2000" b="1" dirty="0" err="1">
                <a:solidFill>
                  <a:srgbClr val="34436A"/>
                </a:solidFill>
                <a:latin typeface="+mn-ea"/>
              </a:rPr>
              <a:t>신형진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: </a:t>
            </a:r>
            <a:r>
              <a:rPr lang="ko-KR" altLang="en-US" sz="2000" b="1" dirty="0" err="1">
                <a:solidFill>
                  <a:srgbClr val="34436A"/>
                </a:solidFill>
                <a:latin typeface="+mn-ea"/>
              </a:rPr>
              <a:t>신형진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 나무 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Train score 0.95 Test Score 0.01</a:t>
            </a:r>
          </a:p>
          <a:p>
            <a:endParaRPr lang="en-US" altLang="ko-KR" sz="1000" b="1" dirty="0">
              <a:solidFill>
                <a:srgbClr val="34436A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이승엽 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여러 예측 모델을 사용해 보면서 회귀분석과 분류분석의 차이를 잘 이해할 수 있었다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rgbClr val="34436A"/>
              </a:solidFill>
              <a:latin typeface="+mn-ea"/>
            </a:endParaRPr>
          </a:p>
          <a:p>
            <a:r>
              <a:rPr lang="ko-KR" altLang="en-US" sz="2000" b="1" dirty="0" err="1">
                <a:solidFill>
                  <a:srgbClr val="34436A"/>
                </a:solidFill>
                <a:latin typeface="+mn-ea"/>
              </a:rPr>
              <a:t>정승재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통계에 대한 개념과 </a:t>
            </a:r>
            <a:r>
              <a:rPr lang="ko-KR" altLang="en-US" sz="2000" b="1" dirty="0" err="1">
                <a:solidFill>
                  <a:srgbClr val="34436A"/>
                </a:solidFill>
                <a:latin typeface="+mn-ea"/>
              </a:rPr>
              <a:t>머신러닝에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 대한 벽을 느낄 수 있는 유익한 시간이었다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rgbClr val="34436A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조원석 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rgbClr val="34436A"/>
                </a:solidFill>
                <a:latin typeface="+mn-ea"/>
              </a:rPr>
              <a:t>도메인 지식을 가지고 전처리를 올바르게 해 주어야 정확도가 높은 예측 모델을 구현할 수 있었다</a:t>
            </a:r>
            <a:r>
              <a:rPr lang="en-US" altLang="ko-KR" sz="2000" b="1" dirty="0">
                <a:solidFill>
                  <a:srgbClr val="34436A"/>
                </a:solidFill>
                <a:latin typeface="+mn-ea"/>
              </a:rPr>
              <a:t>.</a:t>
            </a:r>
            <a:endParaRPr lang="en-US" altLang="ko-KR" sz="2400" b="1" dirty="0">
              <a:solidFill>
                <a:srgbClr val="34436A"/>
              </a:solidFill>
            </a:endParaRPr>
          </a:p>
          <a:p>
            <a:endParaRPr lang="en-US" altLang="ko-KR" sz="1000" b="1" dirty="0">
              <a:solidFill>
                <a:srgbClr val="34436A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34436A"/>
                </a:solidFill>
              </a:rPr>
              <a:t>교훈 </a:t>
            </a:r>
            <a:r>
              <a:rPr lang="en-US" altLang="ko-KR" sz="2400" b="1" dirty="0">
                <a:solidFill>
                  <a:srgbClr val="34436A"/>
                </a:solidFill>
              </a:rPr>
              <a:t>: </a:t>
            </a:r>
            <a:r>
              <a:rPr lang="ko-KR" altLang="en-US" sz="2400" b="1" dirty="0">
                <a:solidFill>
                  <a:srgbClr val="34436A"/>
                </a:solidFill>
              </a:rPr>
              <a:t>十匙一飯</a:t>
            </a:r>
            <a:r>
              <a:rPr lang="en-US" altLang="ko-KR" sz="2400" b="1" dirty="0">
                <a:solidFill>
                  <a:srgbClr val="34436A"/>
                </a:solidFill>
              </a:rPr>
              <a:t>(</a:t>
            </a:r>
            <a:r>
              <a:rPr lang="ko-KR" altLang="en-US" sz="2400" b="1" dirty="0">
                <a:solidFill>
                  <a:srgbClr val="34436A"/>
                </a:solidFill>
              </a:rPr>
              <a:t>십시일반</a:t>
            </a:r>
            <a:r>
              <a:rPr lang="en-US" altLang="ko-KR" sz="2400" b="1" dirty="0">
                <a:solidFill>
                  <a:srgbClr val="34436A"/>
                </a:solidFill>
              </a:rPr>
              <a:t>), </a:t>
            </a:r>
            <a:r>
              <a:rPr lang="ko-KR" altLang="en-US" sz="2400" b="1" dirty="0">
                <a:solidFill>
                  <a:srgbClr val="34436A"/>
                </a:solidFill>
              </a:rPr>
              <a:t>어려운 일도 함께 하니 잘 할 수 있었다</a:t>
            </a:r>
            <a:r>
              <a:rPr lang="en-US" altLang="ko-KR" sz="2400" b="1" dirty="0">
                <a:solidFill>
                  <a:srgbClr val="34436A"/>
                </a:solidFill>
              </a:rPr>
              <a:t>.</a:t>
            </a:r>
          </a:p>
          <a:p>
            <a:endParaRPr lang="en-US" altLang="ko-KR" sz="2400" b="1" dirty="0">
              <a:solidFill>
                <a:srgbClr val="34436A"/>
              </a:solidFill>
            </a:endParaRPr>
          </a:p>
          <a:p>
            <a:endParaRPr lang="en-US" altLang="ko-KR" b="1" dirty="0">
              <a:solidFill>
                <a:srgbClr val="34436A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 dirty="0" err="1">
                <a:latin typeface="+mj-ea"/>
                <a:ea typeface="+mj-ea"/>
              </a:rPr>
              <a:t>배운점</a:t>
            </a:r>
            <a:r>
              <a:rPr lang="ko-KR" altLang="en-US" sz="2800" b="1" dirty="0">
                <a:latin typeface="+mj-ea"/>
                <a:ea typeface="+mj-ea"/>
              </a:rPr>
              <a:t> 및 </a:t>
            </a:r>
            <a:r>
              <a:rPr lang="ko-KR" altLang="en-US" sz="2800" b="1" dirty="0" err="1">
                <a:latin typeface="+mj-ea"/>
                <a:ea typeface="+mj-ea"/>
              </a:rPr>
              <a:t>느낀점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18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7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042D633-66EE-774F-DE1F-30C0AC683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28"/>
          <a:stretch/>
        </p:blipFill>
        <p:spPr>
          <a:xfrm>
            <a:off x="0" y="0"/>
            <a:ext cx="12192000" cy="7164388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3093771" y="5708081"/>
            <a:ext cx="651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277537"/>
            <a:ext cx="2944608" cy="3304657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048" y="644892"/>
            <a:ext cx="1916752" cy="256994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6320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종이 질감 공간, 공간 및 디자인에 대 한 구겨진 종이 텍스처. | 프리미엄 사진">
            <a:extLst>
              <a:ext uri="{FF2B5EF4-FFF2-40B4-BE49-F238E27FC236}">
                <a16:creationId xmlns="" xmlns:a16="http://schemas.microsoft.com/office/drawing/2014/main" id="{D1917E3E-9F5E-34FB-573F-26EC615B2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61"/>
          <a:stretch/>
        </p:blipFill>
        <p:spPr bwMode="auto">
          <a:xfrm>
            <a:off x="0" y="0"/>
            <a:ext cx="4089115" cy="716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7;p13"/>
          <p:cNvSpPr txBox="1"/>
          <p:nvPr/>
        </p:nvSpPr>
        <p:spPr>
          <a:xfrm>
            <a:off x="4717479" y="1012275"/>
            <a:ext cx="5900934" cy="513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" sz="4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sz="48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>
              <a:buSzPts val="1400"/>
            </a:pPr>
            <a:r>
              <a:rPr lang="en-US" altLang="ko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" altLang="en-US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추진배경</a:t>
            </a:r>
            <a:endParaRPr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17500">
              <a:buSzPts val="1400"/>
              <a:buAutoNum type="arabicPeriod"/>
            </a:pPr>
            <a:endParaRPr lang="en-US" altLang="ko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>
              <a:buSzPts val="1400"/>
            </a:pPr>
            <a:r>
              <a:rPr lang="en-US" altLang="ko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" altLang="en-US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 및 개선 기회</a:t>
            </a:r>
            <a:endParaRPr lang="en-US" altLang="ko"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17500">
              <a:buSzPts val="1400"/>
              <a:buAutoNum type="arabicPeriod"/>
            </a:pPr>
            <a:endParaRPr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>
              <a:buSzPts val="1400"/>
            </a:pPr>
            <a:r>
              <a:rPr lang="en-US" altLang="ko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" altLang="en-US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계획</a:t>
            </a:r>
            <a:endParaRPr lang="en-US" altLang="ko"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17500">
              <a:buSzPts val="1400"/>
              <a:buAutoNum type="arabicPeriod"/>
            </a:pPr>
            <a:endParaRPr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>
              <a:buSzPts val="1400"/>
            </a:pPr>
            <a:r>
              <a:rPr lang="en-US" altLang="ko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" altLang="en-US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</a:t>
            </a:r>
            <a:r>
              <a:rPr lang="ko-KR" altLang="en-US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endParaRPr lang="en-US" altLang="ko"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17500">
              <a:buSzPts val="1400"/>
              <a:buAutoNum type="arabicPeriod"/>
            </a:pPr>
            <a:endParaRPr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>
              <a:buSzPts val="1400"/>
            </a:pPr>
            <a:r>
              <a:rPr lang="en-US" altLang="ko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" altLang="en-US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개선안</a:t>
            </a:r>
            <a:endParaRPr lang="en-US" altLang="ko"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17500">
              <a:buSzPts val="1400"/>
              <a:buAutoNum type="arabicPeriod"/>
            </a:pPr>
            <a:endParaRPr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>
              <a:buSzPts val="1400"/>
            </a:pPr>
            <a:r>
              <a:rPr lang="en-US" altLang="ko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소감</a:t>
            </a:r>
            <a:endParaRPr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0016" y="635078"/>
            <a:ext cx="2116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+mj-lt"/>
                <a:cs typeface="Lohit Devanagari"/>
              </a:rPr>
              <a:t>Decision Tree </a:t>
            </a:r>
            <a:r>
              <a:rPr lang="ko-KR" altLang="ko-KR">
                <a:latin typeface="+mj-lt"/>
                <a:cs typeface="Lohit Devanagari"/>
              </a:rPr>
              <a:t>모델</a:t>
            </a:r>
            <a:endParaRPr lang="ko-KR" altLang="en-US">
              <a:latin typeface="+mj-lt"/>
            </a:endParaRPr>
          </a:p>
        </p:txBody>
      </p:sp>
      <p:pic>
        <p:nvPicPr>
          <p:cNvPr id="5" name="이미지1"/>
          <p:cNvPicPr/>
          <p:nvPr/>
        </p:nvPicPr>
        <p:blipFill>
          <a:blip r:embed="rId2">
            <a:lum bright="-50000"/>
            <a:alphaModFix/>
          </a:blip>
          <a:srcRect/>
          <a:stretch>
            <a:fillRect/>
          </a:stretch>
        </p:blipFill>
        <p:spPr>
          <a:xfrm>
            <a:off x="360016" y="1338805"/>
            <a:ext cx="2971244" cy="1971358"/>
          </a:xfrm>
          <a:prstGeom prst="rect">
            <a:avLst/>
          </a:prstGeom>
        </p:spPr>
      </p:pic>
      <p:pic>
        <p:nvPicPr>
          <p:cNvPr id="7" name="이미지2"/>
          <p:cNvPicPr/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3408263" y="1062899"/>
            <a:ext cx="1332865" cy="22472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60016" y="3936543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+mj-lt"/>
                <a:cs typeface="Lohit Devanagari"/>
              </a:rPr>
              <a:t>Gradiant Boosting </a:t>
            </a:r>
            <a:r>
              <a:rPr lang="ko-KR" altLang="ko-KR">
                <a:latin typeface="+mj-lt"/>
                <a:cs typeface="Lohit Devanagari"/>
              </a:rPr>
              <a:t>모델</a:t>
            </a:r>
            <a:endParaRPr lang="ko-KR" altLang="en-US">
              <a:latin typeface="+mj-lt"/>
            </a:endParaRPr>
          </a:p>
        </p:txBody>
      </p:sp>
      <p:pic>
        <p:nvPicPr>
          <p:cNvPr id="13" name="이미지3"/>
          <p:cNvPicPr/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360017" y="4465164"/>
            <a:ext cx="1285875" cy="2257425"/>
          </a:xfrm>
          <a:prstGeom prst="rect">
            <a:avLst/>
          </a:prstGeom>
        </p:spPr>
      </p:pic>
      <p:pic>
        <p:nvPicPr>
          <p:cNvPr id="14" name="이미지4"/>
          <p:cNvPicPr/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1883381" y="4751548"/>
            <a:ext cx="2790190" cy="18288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412862" y="635078"/>
            <a:ext cx="1616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XGBoost </a:t>
            </a:r>
            <a:r>
              <a:rPr lang="ko-KR" altLang="en-US"/>
              <a:t>모델</a:t>
            </a:r>
          </a:p>
        </p:txBody>
      </p:sp>
      <p:pic>
        <p:nvPicPr>
          <p:cNvPr id="22" name="이미지5"/>
          <p:cNvPicPr/>
          <p:nvPr/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5412861" y="2324485"/>
            <a:ext cx="1485900" cy="208915"/>
          </a:xfrm>
          <a:prstGeom prst="rect">
            <a:avLst/>
          </a:prstGeom>
        </p:spPr>
      </p:pic>
      <p:pic>
        <p:nvPicPr>
          <p:cNvPr id="23" name="이미지6"/>
          <p:cNvPicPr/>
          <p:nvPr/>
        </p:nvPicPr>
        <p:blipFill>
          <a:blip r:embed="rId7">
            <a:lum bright="-50000"/>
            <a:alphaModFix/>
          </a:blip>
          <a:srcRect/>
          <a:stretch>
            <a:fillRect/>
          </a:stretch>
        </p:blipFill>
        <p:spPr>
          <a:xfrm>
            <a:off x="5412861" y="2671353"/>
            <a:ext cx="923290" cy="457200"/>
          </a:xfrm>
          <a:prstGeom prst="rect">
            <a:avLst/>
          </a:prstGeom>
        </p:spPr>
      </p:pic>
      <p:pic>
        <p:nvPicPr>
          <p:cNvPr id="24" name="이미지7"/>
          <p:cNvPicPr/>
          <p:nvPr/>
        </p:nvPicPr>
        <p:blipFill>
          <a:blip r:embed="rId8">
            <a:lum bright="-50000"/>
            <a:alphaModFix/>
          </a:blip>
          <a:srcRect/>
          <a:stretch>
            <a:fillRect/>
          </a:stretch>
        </p:blipFill>
        <p:spPr>
          <a:xfrm>
            <a:off x="5412861" y="1120366"/>
            <a:ext cx="2828290" cy="106616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218289" y="3936543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logistic </a:t>
            </a:r>
            <a:r>
              <a:rPr lang="ko-KR" altLang="en-US"/>
              <a:t>분류 모델</a:t>
            </a:r>
          </a:p>
        </p:txBody>
      </p:sp>
      <p:pic>
        <p:nvPicPr>
          <p:cNvPr id="27" name="이미지8"/>
          <p:cNvPicPr/>
          <p:nvPr/>
        </p:nvPicPr>
        <p:blipFill>
          <a:blip r:embed="rId9">
            <a:lum bright="-50000"/>
            <a:alphaModFix/>
          </a:blip>
          <a:srcRect/>
          <a:stretch>
            <a:fillRect/>
          </a:stretch>
        </p:blipFill>
        <p:spPr>
          <a:xfrm>
            <a:off x="5302317" y="4305875"/>
            <a:ext cx="2819400" cy="1913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1219" y="1087465"/>
            <a:ext cx="2319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Random Forest </a:t>
            </a:r>
            <a:r>
              <a:rPr lang="ko-KR" altLang="en-US"/>
              <a:t>모델</a:t>
            </a:r>
          </a:p>
        </p:txBody>
      </p:sp>
      <p:pic>
        <p:nvPicPr>
          <p:cNvPr id="6" name="이미지9"/>
          <p:cNvPicPr/>
          <p:nvPr/>
        </p:nvPicPr>
        <p:blipFill>
          <a:blip r:embed="rId2">
            <a:lum bright="-50000"/>
            <a:alphaModFix/>
          </a:blip>
          <a:srcRect/>
          <a:stretch>
            <a:fillRect/>
          </a:stretch>
        </p:blipFill>
        <p:spPr>
          <a:xfrm>
            <a:off x="272934" y="1539700"/>
            <a:ext cx="3637915" cy="23139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7694" y="4186799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stacking ensemble</a:t>
            </a:r>
            <a:endParaRPr lang="ko-KR" altLang="en-US"/>
          </a:p>
        </p:txBody>
      </p:sp>
      <p:pic>
        <p:nvPicPr>
          <p:cNvPr id="9" name="이미지10"/>
          <p:cNvPicPr/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81219" y="6259390"/>
            <a:ext cx="1628140" cy="428625"/>
          </a:xfrm>
          <a:prstGeom prst="rect">
            <a:avLst/>
          </a:prstGeom>
        </p:spPr>
      </p:pic>
      <p:pic>
        <p:nvPicPr>
          <p:cNvPr id="10" name="이미지11"/>
          <p:cNvPicPr/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181219" y="5799556"/>
            <a:ext cx="2381250" cy="409575"/>
          </a:xfrm>
          <a:prstGeom prst="rect">
            <a:avLst/>
          </a:prstGeom>
        </p:spPr>
      </p:pic>
      <p:pic>
        <p:nvPicPr>
          <p:cNvPr id="11" name="이미지12"/>
          <p:cNvPicPr/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181219" y="4556132"/>
            <a:ext cx="3902710" cy="119316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898750" y="1087465"/>
            <a:ext cx="1799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pic>
        <p:nvPicPr>
          <p:cNvPr id="14" name="이미지13"/>
          <p:cNvPicPr/>
          <p:nvPr/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5926989" y="1597605"/>
            <a:ext cx="3543099" cy="217468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6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01E2189-89B7-2A28-8E98-71A34A9FC142}"/>
              </a:ext>
            </a:extLst>
          </p:cNvPr>
          <p:cNvSpPr/>
          <p:nvPr/>
        </p:nvSpPr>
        <p:spPr>
          <a:xfrm>
            <a:off x="7629334" y="2775584"/>
            <a:ext cx="2919846" cy="322041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4D2C710-9A48-823E-969A-BDA875824B63}"/>
              </a:ext>
            </a:extLst>
          </p:cNvPr>
          <p:cNvSpPr/>
          <p:nvPr/>
        </p:nvSpPr>
        <p:spPr>
          <a:xfrm>
            <a:off x="4516412" y="2775584"/>
            <a:ext cx="2919846" cy="322041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EC49045-9B99-0BF9-3493-AA75D2188556}"/>
              </a:ext>
            </a:extLst>
          </p:cNvPr>
          <p:cNvSpPr/>
          <p:nvPr/>
        </p:nvSpPr>
        <p:spPr>
          <a:xfrm>
            <a:off x="1403489" y="2775584"/>
            <a:ext cx="2919846" cy="322041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48DDD1D-22FA-EDCB-9BC6-82CBF9654E14}"/>
              </a:ext>
            </a:extLst>
          </p:cNvPr>
          <p:cNvSpPr/>
          <p:nvPr/>
        </p:nvSpPr>
        <p:spPr>
          <a:xfrm>
            <a:off x="1403490" y="2759220"/>
            <a:ext cx="2919846" cy="342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매출액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단위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조원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23" name="표 17">
            <a:extLst>
              <a:ext uri="{FF2B5EF4-FFF2-40B4-BE49-F238E27FC236}">
                <a16:creationId xmlns="" xmlns:a16="http://schemas.microsoft.com/office/drawing/2014/main" id="{8247C6F8-1912-1337-1533-737A80F68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212897"/>
              </p:ext>
            </p:extLst>
          </p:nvPr>
        </p:nvGraphicFramePr>
        <p:xfrm>
          <a:off x="1478146" y="5229525"/>
          <a:ext cx="2829651" cy="274320"/>
        </p:xfrm>
        <a:graphic>
          <a:graphicData uri="http://schemas.openxmlformats.org/drawingml/2006/table">
            <a:tbl>
              <a:tblPr firstRow="1" bandRow="1"/>
              <a:tblGrid>
                <a:gridCol w="943217">
                  <a:extLst>
                    <a:ext uri="{9D8B030D-6E8A-4147-A177-3AD203B41FA5}">
                      <a16:colId xmlns="" xmlns:a16="http://schemas.microsoft.com/office/drawing/2014/main" val="1180381946"/>
                    </a:ext>
                  </a:extLst>
                </a:gridCol>
                <a:gridCol w="943217">
                  <a:extLst>
                    <a:ext uri="{9D8B030D-6E8A-4147-A177-3AD203B41FA5}">
                      <a16:colId xmlns="" xmlns:a16="http://schemas.microsoft.com/office/drawing/2014/main" val="984048251"/>
                    </a:ext>
                  </a:extLst>
                </a:gridCol>
                <a:gridCol w="943217">
                  <a:extLst>
                    <a:ext uri="{9D8B030D-6E8A-4147-A177-3AD203B41FA5}">
                      <a16:colId xmlns="" xmlns:a16="http://schemas.microsoft.com/office/drawing/2014/main" val="401346915"/>
                    </a:ext>
                  </a:extLst>
                </a:gridCol>
              </a:tblGrid>
              <a:tr h="230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‘19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‘20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’21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328934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05248AC-344B-215D-B910-6600D5400501}"/>
              </a:ext>
            </a:extLst>
          </p:cNvPr>
          <p:cNvSpPr/>
          <p:nvPr/>
        </p:nvSpPr>
        <p:spPr>
          <a:xfrm>
            <a:off x="1704828" y="4229324"/>
            <a:ext cx="446809" cy="987322"/>
          </a:xfrm>
          <a:prstGeom prst="rect">
            <a:avLst/>
          </a:prstGeom>
          <a:solidFill>
            <a:srgbClr val="5B9BD5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9B2FD22-A5F5-7CD0-FB0C-B4065F432F0E}"/>
              </a:ext>
            </a:extLst>
          </p:cNvPr>
          <p:cNvSpPr/>
          <p:nvPr/>
        </p:nvSpPr>
        <p:spPr>
          <a:xfrm>
            <a:off x="2640009" y="3727290"/>
            <a:ext cx="446809" cy="1489357"/>
          </a:xfrm>
          <a:prstGeom prst="rect">
            <a:avLst/>
          </a:prstGeom>
          <a:solidFill>
            <a:srgbClr val="5B9BD5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ADF1CCD-AC05-6F58-2769-72821699AA01}"/>
              </a:ext>
            </a:extLst>
          </p:cNvPr>
          <p:cNvSpPr/>
          <p:nvPr/>
        </p:nvSpPr>
        <p:spPr>
          <a:xfrm>
            <a:off x="3654855" y="3365535"/>
            <a:ext cx="446809" cy="1847251"/>
          </a:xfrm>
          <a:prstGeom prst="rect">
            <a:avLst/>
          </a:prstGeom>
          <a:solidFill>
            <a:srgbClr val="5B9BD5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C6DEA91-C214-281F-DF64-7251B23F283E}"/>
              </a:ext>
            </a:extLst>
          </p:cNvPr>
          <p:cNvSpPr/>
          <p:nvPr/>
        </p:nvSpPr>
        <p:spPr>
          <a:xfrm>
            <a:off x="4516412" y="2759220"/>
            <a:ext cx="2919846" cy="342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중지일수 현황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단위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일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2" name="표 17">
            <a:extLst>
              <a:ext uri="{FF2B5EF4-FFF2-40B4-BE49-F238E27FC236}">
                <a16:creationId xmlns="" xmlns:a16="http://schemas.microsoft.com/office/drawing/2014/main" id="{3BA01A75-D838-9B60-96E1-D010C0A90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857973"/>
              </p:ext>
            </p:extLst>
          </p:nvPr>
        </p:nvGraphicFramePr>
        <p:xfrm>
          <a:off x="4580474" y="5229525"/>
          <a:ext cx="2765631" cy="274320"/>
        </p:xfrm>
        <a:graphic>
          <a:graphicData uri="http://schemas.openxmlformats.org/drawingml/2006/table">
            <a:tbl>
              <a:tblPr firstRow="1" bandRow="1"/>
              <a:tblGrid>
                <a:gridCol w="921877">
                  <a:extLst>
                    <a:ext uri="{9D8B030D-6E8A-4147-A177-3AD203B41FA5}">
                      <a16:colId xmlns="" xmlns:a16="http://schemas.microsoft.com/office/drawing/2014/main" val="1180381946"/>
                    </a:ext>
                  </a:extLst>
                </a:gridCol>
                <a:gridCol w="921877">
                  <a:extLst>
                    <a:ext uri="{9D8B030D-6E8A-4147-A177-3AD203B41FA5}">
                      <a16:colId xmlns="" xmlns:a16="http://schemas.microsoft.com/office/drawing/2014/main" val="984048251"/>
                    </a:ext>
                  </a:extLst>
                </a:gridCol>
                <a:gridCol w="921877">
                  <a:extLst>
                    <a:ext uri="{9D8B030D-6E8A-4147-A177-3AD203B41FA5}">
                      <a16:colId xmlns="" xmlns:a16="http://schemas.microsoft.com/office/drawing/2014/main" val="401346915"/>
                    </a:ext>
                  </a:extLst>
                </a:gridCol>
              </a:tblGrid>
              <a:tr h="230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‘19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‘20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’21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328934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24D8D3E0-CD8C-04DE-B650-2E7FCB648473}"/>
              </a:ext>
            </a:extLst>
          </p:cNvPr>
          <p:cNvSpPr/>
          <p:nvPr/>
        </p:nvSpPr>
        <p:spPr>
          <a:xfrm>
            <a:off x="7629334" y="2775584"/>
            <a:ext cx="2919846" cy="342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기회손실비용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단위 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억원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60E48BC-64F4-086C-981B-AED223F3E374}"/>
              </a:ext>
            </a:extLst>
          </p:cNvPr>
          <p:cNvSpPr/>
          <p:nvPr/>
        </p:nvSpPr>
        <p:spPr>
          <a:xfrm>
            <a:off x="4795965" y="4563065"/>
            <a:ext cx="446809" cy="670321"/>
          </a:xfrm>
          <a:prstGeom prst="rect">
            <a:avLst/>
          </a:prstGeom>
          <a:solidFill>
            <a:srgbClr val="DF6A7C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C43BD8D-188F-97B4-A84E-9563B0824D7E}"/>
              </a:ext>
            </a:extLst>
          </p:cNvPr>
          <p:cNvSpPr/>
          <p:nvPr/>
        </p:nvSpPr>
        <p:spPr>
          <a:xfrm>
            <a:off x="5731146" y="4229021"/>
            <a:ext cx="446809" cy="1004364"/>
          </a:xfrm>
          <a:prstGeom prst="rect">
            <a:avLst/>
          </a:prstGeom>
          <a:solidFill>
            <a:srgbClr val="DF6A7C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4250724E-B111-D6C3-0013-B530E1CDA75A}"/>
              </a:ext>
            </a:extLst>
          </p:cNvPr>
          <p:cNvSpPr/>
          <p:nvPr/>
        </p:nvSpPr>
        <p:spPr>
          <a:xfrm>
            <a:off x="6687177" y="3434463"/>
            <a:ext cx="446809" cy="1778322"/>
          </a:xfrm>
          <a:prstGeom prst="rect">
            <a:avLst/>
          </a:prstGeom>
          <a:solidFill>
            <a:srgbClr val="DF6A7C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69D4B31-765A-0A05-9E5B-CF49DCB49636}"/>
              </a:ext>
            </a:extLst>
          </p:cNvPr>
          <p:cNvSpPr txBox="1"/>
          <p:nvPr/>
        </p:nvSpPr>
        <p:spPr>
          <a:xfrm>
            <a:off x="4785691" y="4270211"/>
            <a:ext cx="468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kumimoji="1"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08D0718-BDC4-7109-8DCB-2ACCF8666187}"/>
              </a:ext>
            </a:extLst>
          </p:cNvPr>
          <p:cNvSpPr txBox="1"/>
          <p:nvPr/>
        </p:nvSpPr>
        <p:spPr>
          <a:xfrm>
            <a:off x="1718397" y="3939447"/>
            <a:ext cx="68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A263B61-3C63-8E4B-F29C-36C93D15D966}"/>
              </a:ext>
            </a:extLst>
          </p:cNvPr>
          <p:cNvSpPr txBox="1"/>
          <p:nvPr/>
        </p:nvSpPr>
        <p:spPr>
          <a:xfrm>
            <a:off x="5668319" y="3939447"/>
            <a:ext cx="60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95178EB-7668-0434-30D3-A7BBF81F3FE3}"/>
              </a:ext>
            </a:extLst>
          </p:cNvPr>
          <p:cNvSpPr txBox="1"/>
          <p:nvPr/>
        </p:nvSpPr>
        <p:spPr>
          <a:xfrm>
            <a:off x="6611887" y="3128750"/>
            <a:ext cx="59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r>
              <a:rPr kumimoji="1"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CAF15FE-526C-7CA9-B896-4CD7C79EA007}"/>
              </a:ext>
            </a:extLst>
          </p:cNvPr>
          <p:cNvSpPr txBox="1"/>
          <p:nvPr/>
        </p:nvSpPr>
        <p:spPr>
          <a:xfrm>
            <a:off x="2664437" y="3472324"/>
            <a:ext cx="68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1.3</a:t>
            </a:r>
            <a:endParaRPr kumimoji="1"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83D0425-23DC-AF46-C2C1-3649FB48EF3C}"/>
              </a:ext>
            </a:extLst>
          </p:cNvPr>
          <p:cNvSpPr txBox="1"/>
          <p:nvPr/>
        </p:nvSpPr>
        <p:spPr>
          <a:xfrm>
            <a:off x="3673060" y="3120889"/>
            <a:ext cx="68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1.5</a:t>
            </a:r>
            <a:endParaRPr kumimoji="1" lang="ko-KR" altLang="en-US" sz="1400" dirty="0"/>
          </a:p>
        </p:txBody>
      </p:sp>
      <p:graphicFrame>
        <p:nvGraphicFramePr>
          <p:cNvPr id="43" name="표 17">
            <a:extLst>
              <a:ext uri="{FF2B5EF4-FFF2-40B4-BE49-F238E27FC236}">
                <a16:creationId xmlns="" xmlns:a16="http://schemas.microsoft.com/office/drawing/2014/main" id="{425D354E-1C40-CA31-956D-01A2FB783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015382"/>
              </p:ext>
            </p:extLst>
          </p:nvPr>
        </p:nvGraphicFramePr>
        <p:xfrm>
          <a:off x="7730074" y="5229525"/>
          <a:ext cx="2765631" cy="274320"/>
        </p:xfrm>
        <a:graphic>
          <a:graphicData uri="http://schemas.openxmlformats.org/drawingml/2006/table">
            <a:tbl>
              <a:tblPr firstRow="1" bandRow="1"/>
              <a:tblGrid>
                <a:gridCol w="921877">
                  <a:extLst>
                    <a:ext uri="{9D8B030D-6E8A-4147-A177-3AD203B41FA5}">
                      <a16:colId xmlns="" xmlns:a16="http://schemas.microsoft.com/office/drawing/2014/main" val="1180381946"/>
                    </a:ext>
                  </a:extLst>
                </a:gridCol>
                <a:gridCol w="921877">
                  <a:extLst>
                    <a:ext uri="{9D8B030D-6E8A-4147-A177-3AD203B41FA5}">
                      <a16:colId xmlns="" xmlns:a16="http://schemas.microsoft.com/office/drawing/2014/main" val="984048251"/>
                    </a:ext>
                  </a:extLst>
                </a:gridCol>
                <a:gridCol w="921877">
                  <a:extLst>
                    <a:ext uri="{9D8B030D-6E8A-4147-A177-3AD203B41FA5}">
                      <a16:colId xmlns="" xmlns:a16="http://schemas.microsoft.com/office/drawing/2014/main" val="401346915"/>
                    </a:ext>
                  </a:extLst>
                </a:gridCol>
              </a:tblGrid>
              <a:tr h="230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‘19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‘20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’21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328934"/>
                  </a:ext>
                </a:extLst>
              </a:tr>
            </a:tbl>
          </a:graphicData>
        </a:graphic>
      </p:graphicFrame>
      <p:sp>
        <p:nvSpPr>
          <p:cNvPr id="44" name="Google Shape;71;p15"/>
          <p:cNvSpPr txBox="1"/>
          <p:nvPr/>
        </p:nvSpPr>
        <p:spPr>
          <a:xfrm>
            <a:off x="542643" y="1045514"/>
            <a:ext cx="1152088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"/>
            </a:pPr>
            <a:r>
              <a:rPr lang="ko-KR" altLang="en-US" b="1">
                <a:latin typeface="+mn-ea"/>
              </a:rPr>
              <a:t>당사는 국내 </a:t>
            </a:r>
            <a:r>
              <a:rPr lang="en-US" altLang="ko-KR" b="1">
                <a:latin typeface="+mn-ea"/>
              </a:rPr>
              <a:t>1</a:t>
            </a:r>
            <a:r>
              <a:rPr lang="ko-KR" altLang="en-US" b="1">
                <a:latin typeface="+mn-ea"/>
              </a:rPr>
              <a:t>위 제지 업체로 매출액이 꾸준히 증가하고 있으나</a:t>
            </a:r>
            <a:r>
              <a:rPr lang="en-US" altLang="ko-KR" b="1">
                <a:latin typeface="+mn-ea"/>
              </a:rPr>
              <a:t>, </a:t>
            </a:r>
            <a:r>
              <a:rPr lang="ko-KR" altLang="en-US" b="1">
                <a:latin typeface="+mn-ea"/>
              </a:rPr>
              <a:t>공장 중지로 인한 기회손실비용도 </a:t>
            </a:r>
            <a:endParaRPr lang="en-US" altLang="ko-KR" b="1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b="1">
                <a:latin typeface="+mn-ea"/>
              </a:rPr>
              <a:t>   </a:t>
            </a:r>
            <a:r>
              <a:rPr lang="ko-KR" altLang="en-US" b="1">
                <a:latin typeface="+mn-ea"/>
              </a:rPr>
              <a:t>동시에 증가함에 따라 기회손실비용을 줄이기 위한 설비 안정화 활동 필요</a:t>
            </a:r>
            <a:endParaRPr lang="ko-KR" altLang="en-US" b="1" dirty="0">
              <a:latin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추진배경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79693" y="972152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l="2920" t="2847" r="1807" b="16745"/>
          <a:stretch/>
        </p:blipFill>
        <p:spPr>
          <a:xfrm>
            <a:off x="7726166" y="3205537"/>
            <a:ext cx="2763750" cy="201867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814650" y="4378511"/>
            <a:ext cx="671257" cy="1994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22.4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745892" y="3957112"/>
            <a:ext cx="671257" cy="1994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36.5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98174" y="3269029"/>
            <a:ext cx="671257" cy="1994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59.8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슬라이드 번호 개체 틀 50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3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671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93257" y="2287931"/>
            <a:ext cx="4778342" cy="3480973"/>
            <a:chOff x="6576106" y="2401899"/>
            <a:chExt cx="4551523" cy="3236783"/>
          </a:xfrm>
        </p:grpSpPr>
        <p:sp>
          <p:nvSpPr>
            <p:cNvPr id="48" name="Google Shape;74;p15"/>
            <p:cNvSpPr/>
            <p:nvPr/>
          </p:nvSpPr>
          <p:spPr>
            <a:xfrm>
              <a:off x="7253988" y="3072694"/>
              <a:ext cx="1826100" cy="355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6576106" y="2401899"/>
              <a:ext cx="4551523" cy="3236783"/>
              <a:chOff x="1928562" y="2861587"/>
              <a:chExt cx="4551523" cy="3236783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id="{8EC49045-9B99-0BF9-3493-AA75D2188556}"/>
                  </a:ext>
                </a:extLst>
              </p:cNvPr>
              <p:cNvSpPr/>
              <p:nvPr/>
            </p:nvSpPr>
            <p:spPr>
              <a:xfrm>
                <a:off x="1928562" y="2877951"/>
                <a:ext cx="4551522" cy="322041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048DDD1D-22FA-EDCB-9BC6-82CBF9654E14}"/>
                  </a:ext>
                </a:extLst>
              </p:cNvPr>
              <p:cNvSpPr/>
              <p:nvPr/>
            </p:nvSpPr>
            <p:spPr>
              <a:xfrm>
                <a:off x="1928562" y="2861587"/>
                <a:ext cx="4551523" cy="566607"/>
              </a:xfrm>
              <a:prstGeom prst="rect">
                <a:avLst/>
              </a:prstGeom>
              <a:solidFill>
                <a:srgbClr val="8AABBE"/>
              </a:solidFill>
              <a:ln w="952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ko-KR" altLang="en-US" b="1">
                    <a:latin typeface="+mn-ea"/>
                  </a:rPr>
                  <a:t>＜용지별 시장 수요 변화</a:t>
                </a:r>
                <a:r>
                  <a:rPr lang="en-US" altLang="ko-KR" b="1">
                    <a:latin typeface="+mn-ea"/>
                  </a:rPr>
                  <a:t>&gt;</a:t>
                </a:r>
                <a:endParaRPr lang="ko-KR" altLang="en-US" dirty="0">
                  <a:latin typeface="+mn-ea"/>
                </a:endParaRPr>
              </a:p>
            </p:txBody>
          </p:sp>
        </p:grpSp>
      </p:grpSp>
      <p:sp>
        <p:nvSpPr>
          <p:cNvPr id="24" name="모서리가 둥근 직사각형 23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현상 및 개선기회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9693" y="972152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Google Shape;71;p15"/>
          <p:cNvSpPr txBox="1"/>
          <p:nvPr/>
        </p:nvSpPr>
        <p:spPr>
          <a:xfrm>
            <a:off x="542643" y="1045514"/>
            <a:ext cx="11520881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"/>
            </a:pPr>
            <a:r>
              <a:rPr lang="ko-KR" altLang="en-US" b="1">
                <a:latin typeface="+mn-ea"/>
              </a:rPr>
              <a:t>국내 용지 시장규모는 산업용지 위주로 급성장하고 있으나</a:t>
            </a:r>
            <a:r>
              <a:rPr lang="en-US" altLang="ko-KR" b="1">
                <a:latin typeface="+mn-ea"/>
              </a:rPr>
              <a:t>, </a:t>
            </a:r>
            <a:r>
              <a:rPr lang="ko-KR" altLang="en-US" b="1">
                <a:latin typeface="+mn-ea"/>
              </a:rPr>
              <a:t>당사의 산업용지 생산비중은 낮음에 따라</a:t>
            </a:r>
          </a:p>
          <a:p>
            <a:pPr>
              <a:spcBef>
                <a:spcPts val="600"/>
              </a:spcBef>
            </a:pPr>
            <a:r>
              <a:rPr lang="ko-KR" altLang="en-US" b="1">
                <a:latin typeface="+mn-ea"/>
              </a:rPr>
              <a:t>   시장규모에 맞는 생산비중의 변화 필요</a:t>
            </a:r>
          </a:p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"/>
            </a:pPr>
            <a:endParaRPr lang="ko-KR" altLang="en-US" b="1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40" y="2982275"/>
            <a:ext cx="4618977" cy="2735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256" y="3001792"/>
            <a:ext cx="1025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단위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만 톤</a:t>
            </a: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4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2" name="Google Shape;75;p15">
            <a:extLst>
              <a:ext uri="{FF2B5EF4-FFF2-40B4-BE49-F238E27FC236}">
                <a16:creationId xmlns="" xmlns:a16="http://schemas.microsoft.com/office/drawing/2014/main" id="{582F96CE-E4C0-3CAA-A8E2-F44042152B28}"/>
              </a:ext>
            </a:extLst>
          </p:cNvPr>
          <p:cNvSpPr/>
          <p:nvPr/>
        </p:nvSpPr>
        <p:spPr>
          <a:xfrm>
            <a:off x="8821035" y="3197782"/>
            <a:ext cx="933900" cy="2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20DAC9CE-BF15-3D1D-32CA-79CFC27BAE0C}"/>
              </a:ext>
            </a:extLst>
          </p:cNvPr>
          <p:cNvGrpSpPr/>
          <p:nvPr/>
        </p:nvGrpSpPr>
        <p:grpSpPr>
          <a:xfrm>
            <a:off x="6385621" y="2287931"/>
            <a:ext cx="4971053" cy="3480973"/>
            <a:chOff x="1928562" y="2861587"/>
            <a:chExt cx="4551523" cy="3236783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279F5E41-76BB-EE30-A74D-1EA8ED522ADB}"/>
                </a:ext>
              </a:extLst>
            </p:cNvPr>
            <p:cNvSpPr/>
            <p:nvPr/>
          </p:nvSpPr>
          <p:spPr>
            <a:xfrm>
              <a:off x="1928562" y="2877951"/>
              <a:ext cx="4551522" cy="32204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7904C723-4A39-860C-8F6A-A3589A0C589C}"/>
                </a:ext>
              </a:extLst>
            </p:cNvPr>
            <p:cNvSpPr/>
            <p:nvPr/>
          </p:nvSpPr>
          <p:spPr>
            <a:xfrm>
              <a:off x="1928562" y="2861587"/>
              <a:ext cx="4551523" cy="566607"/>
            </a:xfrm>
            <a:prstGeom prst="rect">
              <a:avLst/>
            </a:prstGeom>
            <a:solidFill>
              <a:srgbClr val="8AABBE"/>
            </a:solidFill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buClr>
                  <a:schemeClr val="dk1"/>
                </a:buClr>
                <a:buSzPts val="1100"/>
              </a:pPr>
              <a:r>
                <a:rPr lang="ko-KR" altLang="en-US" b="1">
                  <a:latin typeface="+mn-ea"/>
                </a:rPr>
                <a:t>＜용지별 당사 생산비율</a:t>
              </a:r>
              <a:r>
                <a:rPr lang="en-US" altLang="ko-KR" b="1">
                  <a:latin typeface="+mn-ea"/>
                </a:rPr>
                <a:t>&gt;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8" name="Google Shape;76;p15">
              <a:extLst>
                <a:ext uri="{FF2B5EF4-FFF2-40B4-BE49-F238E27FC236}">
                  <a16:creationId xmlns="" xmlns:a16="http://schemas.microsoft.com/office/drawing/2014/main" id="{8B01CCEE-2C58-6A67-F8BB-DD81B03B6D6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423" t="1606" r="3158" b="2323"/>
            <a:stretch/>
          </p:blipFill>
          <p:spPr>
            <a:xfrm>
              <a:off x="2438016" y="3587801"/>
              <a:ext cx="4029025" cy="2277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80;p15">
              <a:extLst>
                <a:ext uri="{FF2B5EF4-FFF2-40B4-BE49-F238E27FC236}">
                  <a16:creationId xmlns="" xmlns:a16="http://schemas.microsoft.com/office/drawing/2014/main" id="{AEF156C2-5A95-47CC-EC85-9B5DF81E1B7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1043" t="7693" r="6290" b="7830"/>
            <a:stretch/>
          </p:blipFill>
          <p:spPr>
            <a:xfrm>
              <a:off x="1985945" y="3468131"/>
              <a:ext cx="1219610" cy="1043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79;p15">
              <a:extLst>
                <a:ext uri="{FF2B5EF4-FFF2-40B4-BE49-F238E27FC236}">
                  <a16:creationId xmlns="" xmlns:a16="http://schemas.microsoft.com/office/drawing/2014/main" id="{3AA172D3-B9DA-2DC1-59BE-50A4372EDBAB}"/>
                </a:ext>
              </a:extLst>
            </p:cNvPr>
            <p:cNvSpPr txBox="1"/>
            <p:nvPr/>
          </p:nvSpPr>
          <p:spPr>
            <a:xfrm>
              <a:off x="3470525" y="4311799"/>
              <a:ext cx="885000" cy="372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400" b="1" dirty="0"/>
                <a:t>36.6%</a:t>
              </a:r>
              <a:endParaRPr sz="800" b="1" dirty="0"/>
            </a:p>
          </p:txBody>
        </p:sp>
        <p:sp>
          <p:nvSpPr>
            <p:cNvPr id="11" name="Google Shape;79;p15">
              <a:extLst>
                <a:ext uri="{FF2B5EF4-FFF2-40B4-BE49-F238E27FC236}">
                  <a16:creationId xmlns="" xmlns:a16="http://schemas.microsoft.com/office/drawing/2014/main" id="{5467614F-EF8E-068A-0656-843C9CE092B5}"/>
                </a:ext>
              </a:extLst>
            </p:cNvPr>
            <p:cNvSpPr txBox="1"/>
            <p:nvPr/>
          </p:nvSpPr>
          <p:spPr>
            <a:xfrm>
              <a:off x="4620495" y="4436088"/>
              <a:ext cx="885000" cy="372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400" b="1" dirty="0"/>
                <a:t>45.1%</a:t>
              </a:r>
              <a:endParaRPr sz="800" b="1" dirty="0"/>
            </a:p>
          </p:txBody>
        </p:sp>
        <p:sp>
          <p:nvSpPr>
            <p:cNvPr id="13" name="Google Shape;79;p15">
              <a:extLst>
                <a:ext uri="{FF2B5EF4-FFF2-40B4-BE49-F238E27FC236}">
                  <a16:creationId xmlns="" xmlns:a16="http://schemas.microsoft.com/office/drawing/2014/main" id="{BD04697E-2897-6CDC-13EB-EE95B5D50BA2}"/>
                </a:ext>
              </a:extLst>
            </p:cNvPr>
            <p:cNvSpPr txBox="1"/>
            <p:nvPr/>
          </p:nvSpPr>
          <p:spPr>
            <a:xfrm>
              <a:off x="3874030" y="5189040"/>
              <a:ext cx="885000" cy="372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400" b="1" dirty="0"/>
                <a:t>18.3%</a:t>
              </a:r>
              <a:endParaRPr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53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제지공정에 대한 이해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930" t="56517" r="73587" b="10877"/>
          <a:stretch/>
        </p:blipFill>
        <p:spPr>
          <a:xfrm>
            <a:off x="9690177" y="1413334"/>
            <a:ext cx="2018514" cy="15206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14904" y="1376571"/>
            <a:ext cx="2272460" cy="1625577"/>
            <a:chOff x="8883917" y="4264032"/>
            <a:chExt cx="2963357" cy="24796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58676" b="40755"/>
            <a:stretch/>
          </p:blipFill>
          <p:spPr>
            <a:xfrm>
              <a:off x="8909882" y="4264032"/>
              <a:ext cx="2937392" cy="2479603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883917" y="5459234"/>
              <a:ext cx="420106" cy="642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663" y="1493057"/>
            <a:ext cx="2806372" cy="1471775"/>
            <a:chOff x="10200839" y="1123170"/>
            <a:chExt cx="3721582" cy="1951748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rcRect l="58606" t="63131"/>
            <a:stretch/>
          </p:blipFill>
          <p:spPr>
            <a:xfrm>
              <a:off x="10200839" y="1123170"/>
              <a:ext cx="3721582" cy="195174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0200839" y="1327544"/>
              <a:ext cx="268527" cy="49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782829" y="1126132"/>
              <a:ext cx="309854" cy="49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70010" y="1460210"/>
            <a:ext cx="2725738" cy="1521575"/>
            <a:chOff x="4078231" y="4694177"/>
            <a:chExt cx="3128760" cy="174655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rcRect l="26342" t="67007" r="39147"/>
            <a:stretch/>
          </p:blipFill>
          <p:spPr>
            <a:xfrm>
              <a:off x="4078231" y="4694177"/>
              <a:ext cx="3102796" cy="174655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416164" y="4694177"/>
              <a:ext cx="533354" cy="28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616556" y="5391741"/>
              <a:ext cx="590435" cy="49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05125" y="5888815"/>
              <a:ext cx="901866" cy="49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473738" y="5667698"/>
              <a:ext cx="590435" cy="49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279693" y="972152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2687364" y="2067919"/>
            <a:ext cx="518173" cy="433045"/>
          </a:xfrm>
          <a:prstGeom prst="rightArrow">
            <a:avLst/>
          </a:prstGeom>
          <a:solidFill>
            <a:srgbClr val="8AA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>
            <a:off x="5934021" y="2076592"/>
            <a:ext cx="518173" cy="433045"/>
          </a:xfrm>
          <a:prstGeom prst="rightArrow">
            <a:avLst/>
          </a:prstGeom>
          <a:solidFill>
            <a:srgbClr val="8AA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8971327" y="2044757"/>
            <a:ext cx="518173" cy="433045"/>
          </a:xfrm>
          <a:prstGeom prst="rightArrow">
            <a:avLst/>
          </a:prstGeom>
          <a:solidFill>
            <a:srgbClr val="8AA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6256290" y="2992173"/>
            <a:ext cx="2391323" cy="713821"/>
            <a:chOff x="3480226" y="2981785"/>
            <a:chExt cx="2391323" cy="713821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4006160" y="2981785"/>
              <a:ext cx="1339457" cy="38345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b="1" dirty="0"/>
                <a:t>코팅공정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480226" y="3172386"/>
              <a:ext cx="23913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+mn-ea"/>
                </a:rPr>
                <a:t>종이 표면에</a:t>
              </a:r>
              <a:r>
                <a:rPr lang="en-US" altLang="ko-KR" sz="1400" b="1" dirty="0">
                  <a:solidFill>
                    <a:prstClr val="black"/>
                  </a:solidFill>
                  <a:latin typeface="+mn-ea"/>
                </a:rPr>
                <a:t> </a:t>
              </a:r>
              <a:r>
                <a:rPr lang="ko-KR" altLang="en-US" sz="1400" b="1" dirty="0">
                  <a:solidFill>
                    <a:prstClr val="black"/>
                  </a:solidFill>
                  <a:latin typeface="+mn-ea"/>
                </a:rPr>
                <a:t>도료 도포</a:t>
              </a:r>
              <a:endParaRPr lang="en-US" altLang="ko-KR" sz="1400" b="1" dirty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9365916" y="3002148"/>
            <a:ext cx="2391323" cy="929265"/>
            <a:chOff x="3480226" y="2981785"/>
            <a:chExt cx="2391323" cy="929265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4006160" y="2981785"/>
              <a:ext cx="1339457" cy="38345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b="1"/>
                <a:t>완정공정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480226" y="3172386"/>
              <a:ext cx="23913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+mn-ea"/>
                </a:rPr>
                <a:t>수요자의 요구에 따라</a:t>
              </a:r>
              <a:endParaRPr lang="en-US" altLang="ko-KR" sz="1400" b="1" dirty="0">
                <a:solidFill>
                  <a:prstClr val="black"/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+mn-ea"/>
                </a:rPr>
                <a:t>종이 재단 및 포장</a:t>
              </a:r>
              <a:endParaRPr lang="ko-KR" altLang="en-US" sz="1400" b="1" dirty="0">
                <a:solidFill>
                  <a:srgbClr val="0000FF"/>
                </a:solidFill>
                <a:latin typeface="+mn-ea"/>
              </a:endParaRP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rcRect l="913" b="1716"/>
          <a:stretch/>
        </p:blipFill>
        <p:spPr>
          <a:xfrm>
            <a:off x="2162561" y="4371911"/>
            <a:ext cx="7819639" cy="2408368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433598" y="2981785"/>
            <a:ext cx="2391323" cy="929265"/>
            <a:chOff x="261622" y="3294199"/>
            <a:chExt cx="2391323" cy="929265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787556" y="3294199"/>
              <a:ext cx="1339457" cy="38345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b="1"/>
                <a:t>조성공정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1622" y="3484800"/>
              <a:ext cx="23913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  <a:p>
              <a:pPr algn="ctr">
                <a:buClr>
                  <a:prstClr val="black"/>
                </a:buClr>
                <a:buSzPts val="1100"/>
              </a:pPr>
              <a:r>
                <a:rPr lang="ko-KR" altLang="en-US" sz="1400" b="1" dirty="0">
                  <a:solidFill>
                    <a:prstClr val="black"/>
                  </a:solidFill>
                </a:rPr>
                <a:t>종이의 품질을</a:t>
              </a:r>
              <a:endParaRPr lang="en-US" altLang="ko-KR" sz="1400" b="1" dirty="0">
                <a:solidFill>
                  <a:prstClr val="black"/>
                </a:solidFill>
              </a:endParaRPr>
            </a:p>
            <a:p>
              <a:pPr algn="ctr">
                <a:buClr>
                  <a:prstClr val="black"/>
                </a:buClr>
                <a:buSzPts val="1100"/>
              </a:pPr>
              <a:r>
                <a:rPr lang="ko-KR" altLang="en-US" sz="1400" b="1" dirty="0">
                  <a:solidFill>
                    <a:prstClr val="black"/>
                  </a:solidFill>
                </a:rPr>
                <a:t>결정하는 원료를</a:t>
              </a:r>
              <a:r>
                <a:rPr lang="en-US" altLang="ko-KR" sz="1400" b="1" dirty="0">
                  <a:solidFill>
                    <a:prstClr val="black"/>
                  </a:solidFill>
                </a:rPr>
                <a:t> </a:t>
              </a:r>
              <a:r>
                <a:rPr lang="ko-KR" altLang="en-US" sz="1400" b="1" dirty="0">
                  <a:solidFill>
                    <a:prstClr val="black"/>
                  </a:solidFill>
                </a:rPr>
                <a:t>조성</a:t>
              </a:r>
            </a:p>
          </p:txBody>
        </p:sp>
      </p:grpSp>
      <p:sp>
        <p:nvSpPr>
          <p:cNvPr id="84" name="직각 삼각형 83"/>
          <p:cNvSpPr/>
          <p:nvPr/>
        </p:nvSpPr>
        <p:spPr>
          <a:xfrm>
            <a:off x="6254872" y="3819073"/>
            <a:ext cx="3569857" cy="650401"/>
          </a:xfrm>
          <a:prstGeom prst="rtTriangle">
            <a:avLst/>
          </a:prstGeom>
          <a:solidFill>
            <a:srgbClr val="ED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슬라이드 번호 개체 틀 86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5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560589" y="5042814"/>
            <a:ext cx="907071" cy="747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467661" y="5093701"/>
            <a:ext cx="332540" cy="747896"/>
          </a:xfrm>
          <a:prstGeom prst="rect">
            <a:avLst/>
          </a:prstGeom>
          <a:solidFill>
            <a:srgbClr val="ED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직각 삼각형 89"/>
          <p:cNvSpPr/>
          <p:nvPr/>
        </p:nvSpPr>
        <p:spPr>
          <a:xfrm>
            <a:off x="5345616" y="3365237"/>
            <a:ext cx="4344561" cy="1104237"/>
          </a:xfrm>
          <a:prstGeom prst="rtTriangle">
            <a:avLst/>
          </a:prstGeom>
          <a:solidFill>
            <a:srgbClr val="ED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직각 삼각형 90"/>
          <p:cNvSpPr/>
          <p:nvPr/>
        </p:nvSpPr>
        <p:spPr>
          <a:xfrm flipH="1">
            <a:off x="2510336" y="3340833"/>
            <a:ext cx="1486071" cy="1104237"/>
          </a:xfrm>
          <a:prstGeom prst="rtTriangle">
            <a:avLst/>
          </a:prstGeom>
          <a:solidFill>
            <a:srgbClr val="ED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984872" y="3380913"/>
            <a:ext cx="1381653" cy="1088561"/>
          </a:xfrm>
          <a:prstGeom prst="rect">
            <a:avLst/>
          </a:prstGeom>
          <a:solidFill>
            <a:srgbClr val="ED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3391298" y="3002148"/>
            <a:ext cx="2391323" cy="1144708"/>
            <a:chOff x="3480226" y="2981785"/>
            <a:chExt cx="2391323" cy="114470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4006160" y="2981785"/>
              <a:ext cx="1339457" cy="38345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b="1"/>
                <a:t>초지공정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80226" y="3172386"/>
              <a:ext cx="23913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+mn-ea"/>
                </a:rPr>
                <a:t>탈수과정을 거쳐 </a:t>
              </a:r>
              <a:endParaRPr lang="en-US" altLang="ko-KR" sz="1400" b="1" dirty="0">
                <a:solidFill>
                  <a:prstClr val="black"/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+mn-ea"/>
                </a:rPr>
                <a:t>액체생태의 펄프를 </a:t>
              </a:r>
              <a:endParaRPr lang="en-US" altLang="ko-KR" sz="1400" b="1" dirty="0">
                <a:solidFill>
                  <a:prstClr val="black"/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+mn-ea"/>
                </a:rPr>
                <a:t>종이 형태로 만듦</a:t>
              </a:r>
              <a:endParaRPr lang="ko-KR" altLang="en-US" sz="1400" b="1" dirty="0">
                <a:solidFill>
                  <a:srgbClr val="0000FF"/>
                </a:solidFill>
                <a:latin typeface="+mn-ea"/>
              </a:endParaRPr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9690177" y="6468533"/>
            <a:ext cx="201673" cy="207434"/>
          </a:xfrm>
          <a:prstGeom prst="rect">
            <a:avLst/>
          </a:prstGeom>
          <a:solidFill>
            <a:srgbClr val="ED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9820496" y="6199829"/>
            <a:ext cx="115137" cy="275789"/>
          </a:xfrm>
          <a:prstGeom prst="rect">
            <a:avLst/>
          </a:prstGeom>
          <a:solidFill>
            <a:srgbClr val="ED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과제수행목표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79693" y="972152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30208"/>
              </p:ext>
            </p:extLst>
          </p:nvPr>
        </p:nvGraphicFramePr>
        <p:xfrm>
          <a:off x="1268374" y="2347170"/>
          <a:ext cx="9437297" cy="3098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82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569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72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KPI</a:t>
                      </a:r>
                      <a:endParaRPr kumimoji="0" lang="ko-KR" alt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현수준</a:t>
                      </a:r>
                      <a:endParaRPr lang="en-US" altLang="ko-KR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(2021</a:t>
                      </a:r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년</a:t>
                      </a:r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목표수준</a:t>
                      </a:r>
                      <a:endParaRPr lang="en-US" altLang="ko-KR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(2023</a:t>
                      </a:r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년</a:t>
                      </a:r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2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고장율</a:t>
                      </a:r>
                      <a:r>
                        <a:rPr kumimoji="0" lang="en-US" altLang="ko-K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(%)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3.8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1.5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68374" y="5567287"/>
            <a:ext cx="303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*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고장율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=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고장시간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역시간 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140485" y="2347170"/>
            <a:ext cx="0" cy="3098133"/>
          </a:xfrm>
          <a:prstGeom prst="line">
            <a:avLst/>
          </a:prstGeom>
          <a:ln>
            <a:solidFill>
              <a:srgbClr val="EDF7F8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457326" y="2347170"/>
            <a:ext cx="0" cy="3098133"/>
          </a:xfrm>
          <a:prstGeom prst="line">
            <a:avLst/>
          </a:prstGeom>
          <a:ln>
            <a:solidFill>
              <a:srgbClr val="EDF7F8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6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43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79692" y="972152"/>
            <a:ext cx="11669917" cy="373764"/>
          </a:xfrm>
          <a:prstGeom prst="roundRect">
            <a:avLst>
              <a:gd name="adj" fmla="val 30763"/>
            </a:avLst>
          </a:prstGeom>
          <a:solidFill>
            <a:srgbClr val="8AABBE"/>
          </a:solidFill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분석계획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393989"/>
              </p:ext>
            </p:extLst>
          </p:nvPr>
        </p:nvGraphicFramePr>
        <p:xfrm>
          <a:off x="279693" y="1058237"/>
          <a:ext cx="11669916" cy="5840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7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76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221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47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bg1"/>
                          </a:solidFill>
                        </a:rPr>
                        <a:t>목적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bg1"/>
                          </a:solidFill>
                        </a:rPr>
                        <a:t>분석방법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bg1"/>
                          </a:solidFill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AB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1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설비 중지 원인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Bar Chart</a:t>
                      </a:r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>
                          <a:solidFill>
                            <a:schemeClr val="tx1"/>
                          </a:solidFill>
                        </a:rPr>
                        <a:t>중지 원인</a:t>
                      </a: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tx1"/>
                          </a:solidFill>
                        </a:rPr>
                        <a:t>유형</a:t>
                      </a: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1">
                          <a:solidFill>
                            <a:schemeClr val="tx1"/>
                          </a:solidFill>
                        </a:rPr>
                        <a:t>요일별 빈도수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Pie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</a:rPr>
                        <a:t> Chart</a:t>
                      </a:r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1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계측기 신뢰성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Trend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</a:rPr>
                        <a:t> Chart</a:t>
                      </a:r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600" b="1">
                          <a:solidFill>
                            <a:schemeClr val="tx1"/>
                          </a:solidFill>
                        </a:rPr>
                        <a:t>운전인자별 계측기 정보의 경향성 파악</a:t>
                      </a:r>
                      <a:endParaRPr lang="en-US" altLang="ko-KR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</a:rPr>
                        <a:t>카이제곱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600" b="1">
                          <a:solidFill>
                            <a:schemeClr val="tx1"/>
                          </a:solidFill>
                        </a:rPr>
                        <a:t>운전인자별</a:t>
                      </a:r>
                      <a:r>
                        <a:rPr lang="ko-KR" altLang="en-US" sz="1600" b="1" baseline="0">
                          <a:solidFill>
                            <a:schemeClr val="tx1"/>
                          </a:solidFill>
                        </a:rPr>
                        <a:t> 공장 중단 빈도수의 동일성 분석</a:t>
                      </a:r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4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</a:rPr>
                        <a:t>공정의 안정성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Control Chart</a:t>
                      </a:r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공정별 프로세스의 안정성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193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지절 발생 여부에 영향을 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주는 운전인자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Box Plot</a:t>
                      </a:r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지절 발생에 영향을 미치는 운전인자 확인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지절 발생 여부에 대한 운전인자별 분포 차이 확인 및 검정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주요 운전인자에 대한 최적구간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8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2 Sample T-test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1">
                        <a:solidFill>
                          <a:srgbClr val="333F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Mann Whitney U-test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417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</a:rPr>
                        <a:t>중지 여부 예측 모델 개발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</a:rPr>
                        <a:t>로지스틱 회귀분석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그래프 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통계적 가설검정으로 선정된 영향인자에 따른 지절 발생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  예측 모델 개발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평가지표를 고려하여 일반화 성능이 좋고 안정적인 모델 선정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4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64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64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64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Neural Network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406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Gradient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</a:rPr>
                        <a:t> Boosting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279693" y="972152"/>
            <a:ext cx="11669917" cy="6048393"/>
          </a:xfrm>
          <a:prstGeom prst="roundRect">
            <a:avLst>
              <a:gd name="adj" fmla="val 1657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7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42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분석결과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Google Shape;71;p15"/>
          <p:cNvSpPr txBox="1"/>
          <p:nvPr/>
        </p:nvSpPr>
        <p:spPr>
          <a:xfrm>
            <a:off x="542644" y="1045514"/>
            <a:ext cx="1107396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"/>
            </a:pPr>
            <a:r>
              <a:rPr lang="ko-KR" altLang="en-US" b="1" dirty="0">
                <a:solidFill>
                  <a:prstClr val="black"/>
                </a:solidFill>
                <a:sym typeface="Wingdings 2" panose="05020102010507070707" pitchFamily="18" charset="2"/>
              </a:rPr>
              <a:t>전체 </a:t>
            </a:r>
            <a:r>
              <a:rPr lang="ko-KR" altLang="en-US" b="1" dirty="0">
                <a:sym typeface="Wingdings 2" panose="05020102010507070707" pitchFamily="18" charset="2"/>
              </a:rPr>
              <a:t>설비 중지 현황 중 돌발에 의한 불량중지가 </a:t>
            </a:r>
            <a:r>
              <a:rPr lang="en-US" altLang="ko-KR" b="1" dirty="0">
                <a:sym typeface="Wingdings 2" panose="05020102010507070707" pitchFamily="18" charset="2"/>
              </a:rPr>
              <a:t>43%</a:t>
            </a:r>
            <a:r>
              <a:rPr lang="ko-KR" altLang="en-US" b="1" dirty="0">
                <a:sym typeface="Wingdings 2" panose="05020102010507070707" pitchFamily="18" charset="2"/>
              </a:rPr>
              <a:t>를</a:t>
            </a:r>
            <a:r>
              <a:rPr lang="en-US" altLang="ko-KR" b="1" dirty="0">
                <a:sym typeface="Wingdings 2" panose="05020102010507070707" pitchFamily="18" charset="2"/>
              </a:rPr>
              <a:t> </a:t>
            </a:r>
            <a:r>
              <a:rPr lang="ko-KR" altLang="en-US" b="1" dirty="0">
                <a:sym typeface="Wingdings 2" panose="05020102010507070707" pitchFamily="18" charset="2"/>
              </a:rPr>
              <a:t>차지하고 있으며</a:t>
            </a:r>
            <a:r>
              <a:rPr lang="en-US" altLang="ko-KR" b="1" dirty="0">
                <a:sym typeface="Wingdings 2" panose="05020102010507070707" pitchFamily="18" charset="2"/>
              </a:rPr>
              <a:t>, </a:t>
            </a:r>
            <a:r>
              <a:rPr lang="ko-KR" altLang="en-US" b="1" dirty="0">
                <a:sym typeface="Wingdings 2" panose="05020102010507070707" pitchFamily="18" charset="2"/>
              </a:rPr>
              <a:t>특히 금요일에 불량중지가 </a:t>
            </a:r>
            <a:endParaRPr lang="en-US" altLang="ko-KR" b="1" dirty="0">
              <a:sym typeface="Wingdings 2" panose="05020102010507070707" pitchFamily="18" charset="2"/>
            </a:endParaRPr>
          </a:p>
          <a:p>
            <a:pPr>
              <a:spcBef>
                <a:spcPts val="600"/>
              </a:spcBef>
            </a:pPr>
            <a:r>
              <a:rPr lang="ko-KR" altLang="en-US" b="1" dirty="0">
                <a:sym typeface="Wingdings 2" panose="05020102010507070707" pitchFamily="18" charset="2"/>
              </a:rPr>
              <a:t>     집중 발생됨에 따라 근무자 몰입도 향상활동 필요</a:t>
            </a:r>
          </a:p>
        </p:txBody>
      </p:sp>
      <p:sp>
        <p:nvSpPr>
          <p:cNvPr id="7" name="Google Shape;75;p15"/>
          <p:cNvSpPr/>
          <p:nvPr/>
        </p:nvSpPr>
        <p:spPr>
          <a:xfrm>
            <a:off x="4322268" y="2396053"/>
            <a:ext cx="933900" cy="2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89013" y="2317833"/>
            <a:ext cx="4971053" cy="4149751"/>
            <a:chOff x="1928562" y="2861588"/>
            <a:chExt cx="4551523" cy="3236782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8EC49045-9B99-0BF9-3493-AA75D2188556}"/>
                </a:ext>
              </a:extLst>
            </p:cNvPr>
            <p:cNvSpPr/>
            <p:nvPr/>
          </p:nvSpPr>
          <p:spPr>
            <a:xfrm>
              <a:off x="1928562" y="2877951"/>
              <a:ext cx="4551522" cy="32204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048DDD1D-22FA-EDCB-9BC6-82CBF9654E14}"/>
                </a:ext>
              </a:extLst>
            </p:cNvPr>
            <p:cNvSpPr/>
            <p:nvPr/>
          </p:nvSpPr>
          <p:spPr>
            <a:xfrm>
              <a:off x="1928562" y="2861588"/>
              <a:ext cx="4551523" cy="552145"/>
            </a:xfrm>
            <a:prstGeom prst="rect">
              <a:avLst/>
            </a:prstGeom>
            <a:solidFill>
              <a:srgbClr val="8AABBE"/>
            </a:solidFill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prstClr val="black"/>
                </a:buClr>
                <a:buSzPts val="1100"/>
              </a:pPr>
              <a:r>
                <a:rPr lang="ko-KR" altLang="en-US" sz="2000" b="1">
                  <a:solidFill>
                    <a:prstClr val="white"/>
                  </a:solidFill>
                </a:rPr>
                <a:t>＜중지 원인</a:t>
              </a:r>
              <a:r>
                <a:rPr lang="en-US" altLang="ko-KR" sz="2000" b="1">
                  <a:solidFill>
                    <a:prstClr val="white"/>
                  </a:solidFill>
                </a:rPr>
                <a:t>&gt;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28104" y="2317833"/>
            <a:ext cx="4971052" cy="4149751"/>
            <a:chOff x="6576106" y="2401899"/>
            <a:chExt cx="4551523" cy="3236783"/>
          </a:xfrm>
        </p:grpSpPr>
        <p:sp>
          <p:nvSpPr>
            <p:cNvPr id="12" name="Google Shape;74;p15"/>
            <p:cNvSpPr/>
            <p:nvPr/>
          </p:nvSpPr>
          <p:spPr>
            <a:xfrm>
              <a:off x="7253988" y="3072694"/>
              <a:ext cx="1826100" cy="355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576106" y="2401899"/>
              <a:ext cx="4551523" cy="3236783"/>
              <a:chOff x="1928562" y="2861587"/>
              <a:chExt cx="4551523" cy="323678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8EC49045-9B99-0BF9-3493-AA75D2188556}"/>
                  </a:ext>
                </a:extLst>
              </p:cNvPr>
              <p:cNvSpPr/>
              <p:nvPr/>
            </p:nvSpPr>
            <p:spPr>
              <a:xfrm>
                <a:off x="1928562" y="2877951"/>
                <a:ext cx="4551522" cy="322041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048DDD1D-22FA-EDCB-9BC6-82CBF9654E14}"/>
                  </a:ext>
                </a:extLst>
              </p:cNvPr>
              <p:cNvSpPr/>
              <p:nvPr/>
            </p:nvSpPr>
            <p:spPr>
              <a:xfrm>
                <a:off x="1928562" y="2861587"/>
                <a:ext cx="4551523" cy="566607"/>
              </a:xfrm>
              <a:prstGeom prst="rect">
                <a:avLst/>
              </a:prstGeom>
              <a:solidFill>
                <a:srgbClr val="8AABBE"/>
              </a:solidFill>
              <a:ln w="952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prstClr val="black"/>
                  </a:buClr>
                  <a:buSzPts val="1100"/>
                </a:pPr>
                <a:r>
                  <a:rPr lang="ko-KR" altLang="en-US" sz="2000" b="1">
                    <a:solidFill>
                      <a:prstClr val="white"/>
                    </a:solidFill>
                  </a:rPr>
                  <a:t>＜요일별 불량 중지 횟수 </a:t>
                </a:r>
                <a:r>
                  <a:rPr lang="en-US" altLang="ko-KR" sz="2000" b="1">
                    <a:solidFill>
                      <a:prstClr val="white"/>
                    </a:solidFill>
                  </a:rPr>
                  <a:t>&gt;</a:t>
                </a:r>
                <a:endParaRPr lang="ko-KR" altLang="en-US" sz="20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6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874" y="3085785"/>
            <a:ext cx="4879510" cy="331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그룹 20"/>
          <p:cNvGrpSpPr/>
          <p:nvPr/>
        </p:nvGrpSpPr>
        <p:grpSpPr>
          <a:xfrm>
            <a:off x="1152930" y="2921311"/>
            <a:ext cx="4643220" cy="3592949"/>
            <a:chOff x="542643" y="2770454"/>
            <a:chExt cx="4416707" cy="3417672"/>
          </a:xfrm>
        </p:grpSpPr>
        <p:sp>
          <p:nvSpPr>
            <p:cNvPr id="18" name="직사각형 17"/>
            <p:cNvSpPr/>
            <p:nvPr/>
          </p:nvSpPr>
          <p:spPr>
            <a:xfrm>
              <a:off x="3792194" y="5384137"/>
              <a:ext cx="726534" cy="27709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9" name="차트 18"/>
            <p:cNvGraphicFramePr/>
            <p:nvPr>
              <p:extLst>
                <p:ext uri="{D42A27DB-BD31-4B8C-83A1-F6EECF244321}">
                  <p14:modId xmlns:p14="http://schemas.microsoft.com/office/powerpoint/2010/main" val="2688690292"/>
                </p:ext>
              </p:extLst>
            </p:nvPr>
          </p:nvGraphicFramePr>
          <p:xfrm>
            <a:off x="542643" y="2770454"/>
            <a:ext cx="4416707" cy="3417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3636616" y="5384137"/>
              <a:ext cx="1037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불량중지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1509" y="5244778"/>
              <a:ext cx="1037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기타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4363" y="3749303"/>
              <a:ext cx="1037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계획보수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37335" y="3050117"/>
              <a:ext cx="1037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공장청소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8994" y="4646424"/>
              <a:ext cx="1037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지종교체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23463" y="3037720"/>
              <a:ext cx="1037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공전</a:t>
              </a: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8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79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9693" y="210339"/>
            <a:ext cx="11669917" cy="639829"/>
          </a:xfrm>
          <a:prstGeom prst="roundRect">
            <a:avLst>
              <a:gd name="adj" fmla="val 21180"/>
            </a:avLst>
          </a:prstGeom>
          <a:solidFill>
            <a:srgbClr val="344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b="1"/>
              <a:t>분석결과</a:t>
            </a:r>
            <a:r>
              <a:rPr lang="en-US" altLang="ko-KR" sz="2800" b="1"/>
              <a:t> : </a:t>
            </a:r>
            <a:r>
              <a:rPr lang="ko-KR" altLang="en-US" sz="2800" b="1"/>
              <a:t>공정 안정성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79692" y="1002105"/>
            <a:ext cx="11669917" cy="6048393"/>
          </a:xfrm>
          <a:prstGeom prst="roundRect">
            <a:avLst>
              <a:gd name="adj" fmla="val 2506"/>
            </a:avLst>
          </a:prstGeom>
          <a:noFill/>
          <a:ln w="19050">
            <a:solidFill>
              <a:srgbClr val="3443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Google Shape;71;p15"/>
          <p:cNvSpPr txBox="1"/>
          <p:nvPr/>
        </p:nvSpPr>
        <p:spPr>
          <a:xfrm>
            <a:off x="542643" y="1045514"/>
            <a:ext cx="11092523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spcBef>
                <a:spcPts val="600"/>
              </a:spcBef>
              <a:buFont typeface="Wingdings 2" panose="05020102010507070707" pitchFamily="18" charset="2"/>
              <a:buChar char=""/>
            </a:pPr>
            <a:r>
              <a:rPr lang="ko-KR" altLang="en-US" b="1" dirty="0">
                <a:latin typeface="+mn-ea"/>
              </a:rPr>
              <a:t>공정의 프로세스 안정성 분석 결과</a:t>
            </a:r>
            <a:r>
              <a:rPr lang="en-US" altLang="ko-KR" b="1" dirty="0">
                <a:latin typeface="+mn-ea"/>
              </a:rPr>
              <a:t>,</a:t>
            </a:r>
            <a:r>
              <a:rPr lang="ko-KR" altLang="en-US" b="1" dirty="0">
                <a:latin typeface="+mn-ea"/>
              </a:rPr>
              <a:t> 공정별로 일부 불안정성을 나타내고 있으나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특히 불안정한 비율이</a:t>
            </a:r>
            <a:endParaRPr lang="en-US" altLang="ko-KR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b="1" dirty="0">
                <a:latin typeface="+mn-ea"/>
              </a:rPr>
              <a:t>   </a:t>
            </a:r>
            <a:r>
              <a:rPr lang="ko-KR" altLang="en-US" b="1" dirty="0">
                <a:latin typeface="+mn-ea"/>
              </a:rPr>
              <a:t>높은 드라이 및 프레스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공정에 대한 개선활동 필요</a:t>
            </a:r>
            <a:r>
              <a:rPr lang="en-US" altLang="ko-KR" b="1" dirty="0">
                <a:sym typeface="Wingdings 2" panose="05020102010507070707" pitchFamily="18" charset="2"/>
              </a:rPr>
              <a:t> </a:t>
            </a:r>
            <a:endParaRPr lang="ko-KR" altLang="en-US" b="1" dirty="0">
              <a:sym typeface="Wingdings 2" panose="05020102010507070707" pitchFamily="18" charset="2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42643" y="2050574"/>
            <a:ext cx="5468041" cy="4589753"/>
            <a:chOff x="1300904" y="2027900"/>
            <a:chExt cx="4960693" cy="3938060"/>
          </a:xfrm>
        </p:grpSpPr>
        <p:sp>
          <p:nvSpPr>
            <p:cNvPr id="49" name="직사각형 48"/>
            <p:cNvSpPr/>
            <p:nvPr/>
          </p:nvSpPr>
          <p:spPr>
            <a:xfrm>
              <a:off x="1310327" y="2149311"/>
              <a:ext cx="4951270" cy="381664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310327" y="2027900"/>
              <a:ext cx="4951270" cy="422169"/>
            </a:xfrm>
            <a:prstGeom prst="rect">
              <a:avLst/>
            </a:prstGeom>
            <a:solidFill>
              <a:srgbClr val="344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</a:rPr>
                <a:t>프로세스 안정성 확인 결과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3"/>
            <a:srcRect b="11640"/>
            <a:stretch/>
          </p:blipFill>
          <p:spPr>
            <a:xfrm>
              <a:off x="2018030" y="2570960"/>
              <a:ext cx="2238184" cy="142971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rcRect r="6789" b="11462"/>
            <a:stretch/>
          </p:blipFill>
          <p:spPr>
            <a:xfrm>
              <a:off x="4174758" y="2570960"/>
              <a:ext cx="2080877" cy="1429710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5"/>
            <a:srcRect b="11698"/>
            <a:stretch/>
          </p:blipFill>
          <p:spPr>
            <a:xfrm>
              <a:off x="2021813" y="4346691"/>
              <a:ext cx="2230616" cy="142971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6"/>
            <a:srcRect r="5225" b="11698"/>
            <a:stretch/>
          </p:blipFill>
          <p:spPr>
            <a:xfrm>
              <a:off x="4174758" y="4346691"/>
              <a:ext cx="2086839" cy="1429710"/>
            </a:xfrm>
            <a:prstGeom prst="rect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>
              <a:off x="1310327" y="2450070"/>
              <a:ext cx="700504" cy="17070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안정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300904" y="4144644"/>
              <a:ext cx="700504" cy="1800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300">
                  <a:solidFill>
                    <a:schemeClr val="tx1"/>
                  </a:solidFill>
                </a:rPr>
                <a:t>불안정</a:t>
              </a: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010831" y="4157134"/>
              <a:ext cx="4184654" cy="0"/>
            </a:xfrm>
            <a:prstGeom prst="line">
              <a:avLst/>
            </a:prstGeom>
            <a:ln w="2222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6168534" y="2051189"/>
            <a:ext cx="5882681" cy="4596073"/>
            <a:chOff x="6362194" y="2009954"/>
            <a:chExt cx="5336869" cy="3968935"/>
          </a:xfrm>
        </p:grpSpPr>
        <p:sp>
          <p:nvSpPr>
            <p:cNvPr id="59" name="직사각형 58"/>
            <p:cNvSpPr/>
            <p:nvPr/>
          </p:nvSpPr>
          <p:spPr>
            <a:xfrm>
              <a:off x="6362194" y="2130845"/>
              <a:ext cx="4951270" cy="381664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362194" y="2009954"/>
              <a:ext cx="4951270" cy="421649"/>
            </a:xfrm>
            <a:prstGeom prst="rect">
              <a:avLst/>
            </a:prstGeom>
            <a:solidFill>
              <a:srgbClr val="344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</a:rPr>
                <a:t>공정의 불안정 비율 현황</a:t>
              </a: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370338" y="2562233"/>
              <a:ext cx="4951278" cy="3416656"/>
              <a:chOff x="6658275" y="2101308"/>
              <a:chExt cx="4451988" cy="4489558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6658275" y="3879435"/>
                <a:ext cx="4451988" cy="2711431"/>
                <a:chOff x="5895245" y="4121718"/>
                <a:chExt cx="3140511" cy="2711431"/>
              </a:xfrm>
            </p:grpSpPr>
            <p:graphicFrame>
              <p:nvGraphicFramePr>
                <p:cNvPr id="69" name="Google Shape;176;p23"/>
                <p:cNvGraphicFramePr/>
                <p:nvPr>
                  <p:extLst>
                    <p:ext uri="{D42A27DB-BD31-4B8C-83A1-F6EECF244321}">
                      <p14:modId xmlns:p14="http://schemas.microsoft.com/office/powerpoint/2010/main" val="2341599297"/>
                    </p:ext>
                  </p:extLst>
                </p:nvPr>
              </p:nvGraphicFramePr>
              <p:xfrm>
                <a:off x="5895245" y="4121718"/>
                <a:ext cx="3140511" cy="2711431"/>
              </p:xfrm>
              <a:graphic>
                <a:graphicData uri="http://schemas.openxmlformats.org/drawingml/2006/table">
                  <a:tbl>
                    <a:tblPr>
                      <a:noFill/>
                    </a:tblPr>
                    <a:tblGrid>
                      <a:gridCol w="848718">
                        <a:extLst>
                          <a:ext uri="{9D8B030D-6E8A-4147-A177-3AD203B41FA5}">
                            <a16:colId xmlns="" xmlns:a16="http://schemas.microsoft.com/office/drawing/2014/main" val="20000"/>
                          </a:ext>
                        </a:extLst>
                      </a:gridCol>
                      <a:gridCol w="1334344">
                        <a:extLst>
                          <a:ext uri="{9D8B030D-6E8A-4147-A177-3AD203B41FA5}">
                            <a16:colId xmlns="" xmlns:a16="http://schemas.microsoft.com/office/drawing/2014/main" val="20001"/>
                          </a:ext>
                        </a:extLst>
                      </a:gridCol>
                      <a:gridCol w="1091531">
                        <a:extLst>
                          <a:ext uri="{9D8B030D-6E8A-4147-A177-3AD203B41FA5}">
                            <a16:colId xmlns="" xmlns:a16="http://schemas.microsoft.com/office/drawing/2014/main" val="20002"/>
                          </a:ext>
                        </a:extLst>
                      </a:gridCol>
                      <a:gridCol w="1091531">
                        <a:extLst>
                          <a:ext uri="{9D8B030D-6E8A-4147-A177-3AD203B41FA5}">
                            <a16:colId xmlns="" xmlns:a16="http://schemas.microsoft.com/office/drawing/2014/main" val="20003"/>
                          </a:ext>
                        </a:extLst>
                      </a:gridCol>
                      <a:gridCol w="1091531">
                        <a:extLst>
                          <a:ext uri="{9D8B030D-6E8A-4147-A177-3AD203B41FA5}">
                            <a16:colId xmlns="" xmlns:a16="http://schemas.microsoft.com/office/drawing/2014/main" val="20004"/>
                          </a:ext>
                        </a:extLst>
                      </a:gridCol>
                    </a:tblGrid>
                    <a:tr h="649579"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600" b="1" dirty="0">
                                <a:solidFill>
                                  <a:schemeClr val="lt1"/>
                                </a:solidFill>
                                <a:latin typeface="+mn-ea"/>
                                <a:ea typeface="+mn-ea"/>
                              </a:rPr>
                              <a:t>공정</a:t>
                            </a:r>
                            <a:endParaRPr sz="1600" b="1" dirty="0">
                              <a:solidFill>
                                <a:schemeClr val="lt1"/>
                              </a:solidFill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 anchor="ctr">
                          <a:solidFill>
                            <a:schemeClr val="accent5">
                              <a:lumMod val="75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lnSpc>
                                <a:spcPct val="115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chemeClr val="dk1"/>
                              </a:buClr>
                              <a:buSzPts val="1100"/>
                              <a:buFont typeface="Arial"/>
                              <a:buNone/>
                            </a:pPr>
                            <a:r>
                              <a:rPr lang="ko" sz="1600" b="1">
                                <a:solidFill>
                                  <a:schemeClr val="lt1"/>
                                </a:solidFill>
                                <a:latin typeface="+mn-ea"/>
                                <a:ea typeface="+mn-ea"/>
                              </a:rPr>
                              <a:t>증해 및 표백</a:t>
                            </a:r>
                            <a:endParaRPr sz="1600" b="1">
                              <a:solidFill>
                                <a:schemeClr val="lt1"/>
                              </a:solidFill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 anchor="ctr">
                          <a:solidFill>
                            <a:schemeClr val="accent5">
                              <a:lumMod val="75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lnSpc>
                                <a:spcPct val="115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chemeClr val="dk1"/>
                              </a:buClr>
                              <a:buSzPts val="1100"/>
                              <a:buFont typeface="Arial"/>
                              <a:buNone/>
                            </a:pPr>
                            <a:r>
                              <a:rPr lang="ko" sz="1600" b="1">
                                <a:solidFill>
                                  <a:schemeClr val="lt1"/>
                                </a:solidFill>
                                <a:latin typeface="+mn-ea"/>
                                <a:ea typeface="+mn-ea"/>
                              </a:rPr>
                              <a:t>와이어</a:t>
                            </a:r>
                            <a:endParaRPr sz="1600" b="1">
                              <a:solidFill>
                                <a:schemeClr val="lt1"/>
                              </a:solidFill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 anchor="ctr">
                          <a:solidFill>
                            <a:schemeClr val="accent5">
                              <a:lumMod val="75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lnSpc>
                                <a:spcPct val="115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chemeClr val="dk1"/>
                              </a:buClr>
                              <a:buSzPts val="1100"/>
                              <a:buFont typeface="Arial"/>
                              <a:buNone/>
                            </a:pPr>
                            <a:r>
                              <a:rPr lang="ko" sz="1600" b="1">
                                <a:solidFill>
                                  <a:schemeClr val="lt1"/>
                                </a:solidFill>
                                <a:latin typeface="+mn-ea"/>
                                <a:ea typeface="+mn-ea"/>
                              </a:rPr>
                              <a:t>프레스</a:t>
                            </a:r>
                            <a:endParaRPr sz="1600" b="1">
                              <a:solidFill>
                                <a:schemeClr val="lt1"/>
                              </a:solidFill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 anchor="ctr">
                          <a:solidFill>
                            <a:schemeClr val="accent5">
                              <a:lumMod val="75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lnSpc>
                                <a:spcPct val="115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chemeClr val="dk1"/>
                              </a:buClr>
                              <a:buSzPts val="1100"/>
                              <a:buFont typeface="Arial"/>
                              <a:buNone/>
                            </a:pPr>
                            <a:r>
                              <a:rPr lang="ko" sz="1600" b="1">
                                <a:solidFill>
                                  <a:schemeClr val="lt1"/>
                                </a:solidFill>
                                <a:latin typeface="+mn-ea"/>
                                <a:ea typeface="+mn-ea"/>
                              </a:rPr>
                              <a:t>드라이 및 </a:t>
                            </a:r>
                            <a:endParaRPr lang="en-US" altLang="ko" sz="1600" b="1">
                              <a:solidFill>
                                <a:schemeClr val="lt1"/>
                              </a:solidFill>
                              <a:latin typeface="+mn-ea"/>
                              <a:ea typeface="+mn-ea"/>
                            </a:endParaRPr>
                          </a:p>
                          <a:p>
                            <a:pPr marL="0" lvl="0" indent="0" algn="ctr" rtl="0">
                              <a:lnSpc>
                                <a:spcPct val="115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chemeClr val="dk1"/>
                              </a:buClr>
                              <a:buSzPts val="1100"/>
                              <a:buFont typeface="Arial"/>
                              <a:buNone/>
                            </a:pPr>
                            <a:r>
                              <a:rPr lang="ko" sz="1600" b="1">
                                <a:solidFill>
                                  <a:schemeClr val="lt1"/>
                                </a:solidFill>
                                <a:latin typeface="+mn-ea"/>
                                <a:ea typeface="+mn-ea"/>
                              </a:rPr>
                              <a:t> 프레스</a:t>
                            </a:r>
                            <a:endParaRPr sz="1600" b="1">
                              <a:solidFill>
                                <a:schemeClr val="lt1"/>
                              </a:solidFill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 anchor="ctr">
                          <a:solidFill>
                            <a:schemeClr val="accent5">
                              <a:lumMod val="75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0"/>
                        </a:ext>
                      </a:extLst>
                    </a:tr>
                    <a:tr h="382004"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 dirty="0">
                                <a:latin typeface="+mn-ea"/>
                                <a:ea typeface="+mn-ea"/>
                              </a:rPr>
                              <a:t>안정</a:t>
                            </a:r>
                            <a:endParaRPr sz="1400" b="1" dirty="0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 dirty="0">
                                <a:latin typeface="+mn-ea"/>
                                <a:ea typeface="+mn-ea"/>
                              </a:rPr>
                              <a:t>33</a:t>
                            </a:r>
                            <a:endParaRPr sz="1400" b="1" dirty="0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 dirty="0">
                                <a:latin typeface="+mn-ea"/>
                                <a:ea typeface="+mn-ea"/>
                              </a:rPr>
                              <a:t>12</a:t>
                            </a:r>
                            <a:endParaRPr sz="1400" b="1" dirty="0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>
                                <a:latin typeface="+mn-ea"/>
                                <a:ea typeface="+mn-ea"/>
                              </a:rPr>
                              <a:t>11</a:t>
                            </a:r>
                            <a:endParaRPr sz="1400" b="1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>
                                <a:latin typeface="+mn-ea"/>
                                <a:ea typeface="+mn-ea"/>
                              </a:rPr>
                              <a:t>51</a:t>
                            </a:r>
                            <a:endParaRPr sz="1400" b="1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extLst>
                        <a:ext uri="{0D108BD9-81ED-4DB2-BD59-A6C34878D82A}">
                          <a16:rowId xmlns="" xmlns:a16="http://schemas.microsoft.com/office/drawing/2014/main" val="10001"/>
                        </a:ext>
                      </a:extLst>
                    </a:tr>
                    <a:tr h="382004"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>
                                <a:latin typeface="+mn-ea"/>
                                <a:ea typeface="+mn-ea"/>
                              </a:rPr>
                              <a:t>불안정</a:t>
                            </a:r>
                            <a:endParaRPr sz="1400" b="1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 dirty="0">
                                <a:latin typeface="+mn-ea"/>
                                <a:ea typeface="+mn-ea"/>
                              </a:rPr>
                              <a:t>6</a:t>
                            </a:r>
                            <a:endParaRPr sz="1400" b="1" dirty="0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>
                                <a:latin typeface="+mn-ea"/>
                                <a:ea typeface="+mn-ea"/>
                              </a:rPr>
                              <a:t>1</a:t>
                            </a:r>
                            <a:endParaRPr sz="1400" b="1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>
                                <a:latin typeface="+mn-ea"/>
                                <a:ea typeface="+mn-ea"/>
                              </a:rPr>
                              <a:t>2</a:t>
                            </a:r>
                            <a:endParaRPr sz="1400" b="1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ko" sz="1400" b="1">
                                <a:latin typeface="+mn-ea"/>
                                <a:ea typeface="+mn-ea"/>
                              </a:rPr>
                              <a:t>25</a:t>
                            </a:r>
                            <a:endParaRPr sz="1400" b="1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/>
                      </a:tc>
                      <a:extLst>
                        <a:ext uri="{0D108BD9-81ED-4DB2-BD59-A6C34878D82A}">
                          <a16:rowId xmlns="" xmlns:a16="http://schemas.microsoft.com/office/drawing/2014/main" val="10002"/>
                        </a:ext>
                      </a:extLst>
                    </a:tr>
                    <a:tr h="822811"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chemeClr val="dk1"/>
                              </a:buClr>
                              <a:buSzPts val="1100"/>
                              <a:buFont typeface="Arial"/>
                              <a:buNone/>
                            </a:pPr>
                            <a:r>
                              <a:rPr lang="ko" sz="1400" b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rPr>
                              <a:t>χ² 검정</a:t>
                            </a:r>
                            <a:endParaRPr sz="1400" b="1">
                              <a:solidFill>
                                <a:schemeClr val="dk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a:txBody>
                        <a:tcPr marL="91425" marR="91425" marT="91425" marB="91425" anchor="ctr"/>
                      </a:tc>
                      <a:tc gridSpan="4">
                        <a:txBody>
                          <a:bodyPr/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lang="en-US" altLang="ko" sz="1100" b="1" dirty="0">
                              <a:latin typeface="+mn-ea"/>
                              <a:ea typeface="+mn-ea"/>
                            </a:endParaRPr>
                          </a:p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lang="en-US" altLang="ko" sz="1100" b="1" dirty="0">
                              <a:latin typeface="+mn-ea"/>
                              <a:ea typeface="+mn-ea"/>
                            </a:endParaRPr>
                          </a:p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lang="en-US" altLang="ko" sz="1100" b="1" dirty="0">
                              <a:latin typeface="+mn-ea"/>
                              <a:ea typeface="+mn-ea"/>
                            </a:endParaRPr>
                          </a:p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lang="en-US" altLang="ko" sz="1100" b="1" dirty="0">
                              <a:latin typeface="+mn-ea"/>
                              <a:ea typeface="+mn-ea"/>
                            </a:endParaRPr>
                          </a:p>
                        </a:txBody>
                        <a:tcPr marL="91425" marR="91425" marT="91425" marB="91425" anchor="ctr"/>
                      </a:tc>
                      <a:tc hMerge="1">
                        <a:txBody>
                          <a:bodyPr/>
                          <a:lstStyle/>
                          <a:p>
                            <a:endParaRPr lang="ko-KR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ko-KR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ko-KR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=""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8285" y="5927265"/>
                  <a:ext cx="1220472" cy="805605"/>
                </a:xfrm>
                <a:prstGeom prst="rect">
                  <a:avLst/>
                </a:prstGeom>
              </p:spPr>
            </p:pic>
          </p:grpSp>
          <p:sp>
            <p:nvSpPr>
              <p:cNvPr id="65" name="Google Shape;177;p23"/>
              <p:cNvSpPr/>
              <p:nvPr/>
            </p:nvSpPr>
            <p:spPr>
              <a:xfrm>
                <a:off x="10389150" y="2101308"/>
                <a:ext cx="550182" cy="1775089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altLang="ko" b="1" dirty="0">
                    <a:solidFill>
                      <a:schemeClr val="dk1"/>
                    </a:solidFill>
                    <a:latin typeface="+mj-lt"/>
                  </a:rPr>
                  <a:t>32%</a:t>
                </a:r>
                <a:endParaRPr b="1" dirty="0">
                  <a:latin typeface="+mj-lt"/>
                </a:endParaRPr>
              </a:p>
            </p:txBody>
          </p:sp>
          <p:sp>
            <p:nvSpPr>
              <p:cNvPr id="66" name="Google Shape;178;p23"/>
              <p:cNvSpPr/>
              <p:nvPr/>
            </p:nvSpPr>
            <p:spPr>
              <a:xfrm>
                <a:off x="9521016" y="2979173"/>
                <a:ext cx="550182" cy="888380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altLang="ko" b="1">
                    <a:solidFill>
                      <a:schemeClr val="dk1"/>
                    </a:solidFill>
                    <a:latin typeface="+mj-lt"/>
                  </a:rPr>
                  <a:t>15%</a:t>
                </a:r>
                <a:endParaRPr b="1">
                  <a:latin typeface="+mj-lt"/>
                </a:endParaRPr>
              </a:p>
            </p:txBody>
          </p:sp>
          <p:sp>
            <p:nvSpPr>
              <p:cNvPr id="67" name="Google Shape;179;p23"/>
              <p:cNvSpPr/>
              <p:nvPr/>
            </p:nvSpPr>
            <p:spPr>
              <a:xfrm>
                <a:off x="8623981" y="3437887"/>
                <a:ext cx="520417" cy="425700"/>
              </a:xfrm>
              <a:prstGeom prst="rect">
                <a:avLst/>
              </a:prstGeom>
              <a:solidFill>
                <a:srgbClr val="38761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altLang="ko" b="1">
                    <a:latin typeface="+mj-lt"/>
                  </a:rPr>
                  <a:t>7%</a:t>
                </a:r>
                <a:endParaRPr b="1">
                  <a:latin typeface="+mj-lt"/>
                </a:endParaRPr>
              </a:p>
            </p:txBody>
          </p:sp>
          <p:sp>
            <p:nvSpPr>
              <p:cNvPr id="68" name="Google Shape;180;p23"/>
              <p:cNvSpPr/>
              <p:nvPr/>
            </p:nvSpPr>
            <p:spPr>
              <a:xfrm>
                <a:off x="7635862" y="2944778"/>
                <a:ext cx="520417" cy="923829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altLang="ko" b="1" dirty="0">
                    <a:latin typeface="+mj-lt"/>
                  </a:rPr>
                  <a:t>15.4%</a:t>
                </a:r>
                <a:endParaRPr b="1" dirty="0">
                  <a:latin typeface="+mj-lt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8820744" y="5598309"/>
              <a:ext cx="2878319" cy="326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b="1" dirty="0">
                  <a:solidFill>
                    <a:srgbClr val="C00000"/>
                  </a:solidFill>
                  <a:latin typeface="맑은 고딕" panose="020B0503020000020004" pitchFamily="50" charset="-127"/>
                </a:rPr>
                <a:t>→</a:t>
              </a:r>
              <a:r>
                <a:rPr lang="ko-KR" altLang="en-US" b="1" dirty="0">
                  <a:solidFill>
                    <a:srgbClr val="C00000"/>
                  </a:solidFill>
                  <a:ea typeface="맑은 고딕" panose="020F0502020204030204"/>
                </a:rPr>
                <a:t> </a:t>
              </a:r>
              <a:r>
                <a:rPr lang="ko-KR" altLang="en-US" sz="1200" b="1" dirty="0">
                  <a:solidFill>
                    <a:srgbClr val="C00000"/>
                  </a:solidFill>
                  <a:ea typeface="맑은 고딕" panose="020F0502020204030204"/>
                </a:rPr>
                <a:t>공정별 안정성의 비율 차이가 있다</a:t>
              </a:r>
              <a:r>
                <a:rPr lang="en-US" altLang="ko-KR" sz="1200" b="1" dirty="0">
                  <a:solidFill>
                    <a:srgbClr val="C00000"/>
                  </a:solidFill>
                  <a:ea typeface="맑은 고딕" panose="020F0502020204030204"/>
                </a:rPr>
                <a:t>.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77942" y="5666016"/>
              <a:ext cx="641070" cy="21044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C00000"/>
                </a:solidFill>
              </a:endParaRPr>
            </a:p>
          </p:txBody>
        </p:sp>
      </p:grpSp>
      <p:sp>
        <p:nvSpPr>
          <p:cNvPr id="17" name="슬라이드 번호 개체 틀 16"/>
          <p:cNvSpPr>
            <a:spLocks noGrp="1"/>
          </p:cNvSpPr>
          <p:nvPr>
            <p:ph type="sldNum" sz="quarter" idx="4294967295"/>
          </p:nvPr>
        </p:nvSpPr>
        <p:spPr>
          <a:xfrm>
            <a:off x="8610600" y="6640327"/>
            <a:ext cx="2743200" cy="381437"/>
          </a:xfrm>
        </p:spPr>
        <p:txBody>
          <a:bodyPr/>
          <a:lstStyle/>
          <a:p>
            <a:fld id="{339B9C72-21D5-4AB9-87FA-CC4C72A0D342}" type="slidenum">
              <a:rPr lang="ko-KR" altLang="en-US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pPr/>
              <a:t>9</a:t>
            </a:fld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latin typeface="+mj-ea"/>
                <a:ea typeface="+mj-ea"/>
              </a:rPr>
              <a:t>/18</a:t>
            </a:r>
            <a:endParaRPr lang="ko-KR" altLang="en-US" b="1" dirty="0">
              <a:solidFill>
                <a:prstClr val="black">
                  <a:tint val="7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78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1825</TotalTime>
  <Words>1388</Words>
  <Application>Microsoft Office PowerPoint</Application>
  <PresentationFormat>사용자 지정</PresentationFormat>
  <Paragraphs>484</Paragraphs>
  <Slides>21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Lohit Devanagari</vt:lpstr>
      <vt:lpstr>맑은 고딕</vt:lpstr>
      <vt:lpstr>Arial</vt:lpstr>
      <vt:lpstr>Calibri</vt:lpstr>
      <vt:lpstr>Calibri Light</vt:lpstr>
      <vt:lpstr>Wingdings 2</vt:lpstr>
      <vt:lpstr>1_Office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Microsoft 계정</cp:lastModifiedBy>
  <cp:revision>140</cp:revision>
  <dcterms:created xsi:type="dcterms:W3CDTF">2019-12-17T04:17:18Z</dcterms:created>
  <dcterms:modified xsi:type="dcterms:W3CDTF">2022-11-18T06:16:30Z</dcterms:modified>
</cp:coreProperties>
</file>